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56" r:id="rId5"/>
    <p:sldId id="257" r:id="rId6"/>
    <p:sldId id="258" r:id="rId7"/>
    <p:sldId id="259" r:id="rId8"/>
    <p:sldId id="260" r:id="rId9"/>
    <p:sldId id="278"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41" autoAdjust="0"/>
  </p:normalViewPr>
  <p:slideViewPr>
    <p:cSldViewPr snapToGrid="0">
      <p:cViewPr varScale="1">
        <p:scale>
          <a:sx n="60" d="100"/>
          <a:sy n="60" d="100"/>
        </p:scale>
        <p:origin x="1140" y="78"/>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itali Jadhav" userId="fa5e9b90b3db6d5a" providerId="LiveId" clId="{24DB874A-2895-4F7B-AF66-5502AAE7B78C}"/>
    <pc:docChg chg="custSel modSld">
      <pc:chgData name="Chaitali Jadhav" userId="fa5e9b90b3db6d5a" providerId="LiveId" clId="{24DB874A-2895-4F7B-AF66-5502AAE7B78C}" dt="2025-02-03T16:57:58.218" v="33" actId="1076"/>
      <pc:docMkLst>
        <pc:docMk/>
      </pc:docMkLst>
      <pc:sldChg chg="modSp mod">
        <pc:chgData name="Chaitali Jadhav" userId="fa5e9b90b3db6d5a" providerId="LiveId" clId="{24DB874A-2895-4F7B-AF66-5502AAE7B78C}" dt="2025-02-03T16:49:01.448" v="1" actId="14100"/>
        <pc:sldMkLst>
          <pc:docMk/>
          <pc:sldMk cId="1883836176" sldId="256"/>
        </pc:sldMkLst>
        <pc:spChg chg="mod">
          <ac:chgData name="Chaitali Jadhav" userId="fa5e9b90b3db6d5a" providerId="LiveId" clId="{24DB874A-2895-4F7B-AF66-5502AAE7B78C}" dt="2025-02-03T16:49:01.448" v="1" actId="14100"/>
          <ac:spMkLst>
            <pc:docMk/>
            <pc:sldMk cId="1883836176" sldId="256"/>
            <ac:spMk id="22" creationId="{115C523A-AC40-4CBA-9DF4-B287ED32185D}"/>
          </ac:spMkLst>
        </pc:spChg>
        <pc:picChg chg="mod">
          <ac:chgData name="Chaitali Jadhav" userId="fa5e9b90b3db6d5a" providerId="LiveId" clId="{24DB874A-2895-4F7B-AF66-5502AAE7B78C}" dt="2025-02-03T16:48:54.575" v="0" actId="1076"/>
          <ac:picMkLst>
            <pc:docMk/>
            <pc:sldMk cId="1883836176" sldId="256"/>
            <ac:picMk id="77" creationId="{2F849723-3772-4844-AB3A-EF3DFAF34B83}"/>
          </ac:picMkLst>
        </pc:picChg>
      </pc:sldChg>
      <pc:sldChg chg="delSp mod">
        <pc:chgData name="Chaitali Jadhav" userId="fa5e9b90b3db6d5a" providerId="LiveId" clId="{24DB874A-2895-4F7B-AF66-5502AAE7B78C}" dt="2025-02-03T16:49:42.156" v="3" actId="478"/>
        <pc:sldMkLst>
          <pc:docMk/>
          <pc:sldMk cId="611775336" sldId="258"/>
        </pc:sldMkLst>
        <pc:spChg chg="del">
          <ac:chgData name="Chaitali Jadhav" userId="fa5e9b90b3db6d5a" providerId="LiveId" clId="{24DB874A-2895-4F7B-AF66-5502AAE7B78C}" dt="2025-02-03T16:49:42.156" v="3" actId="478"/>
          <ac:spMkLst>
            <pc:docMk/>
            <pc:sldMk cId="611775336" sldId="258"/>
            <ac:spMk id="3" creationId="{4263031F-C0BF-4DD1-A029-1395AEA7D7FD}"/>
          </ac:spMkLst>
        </pc:spChg>
        <pc:spChg chg="del">
          <ac:chgData name="Chaitali Jadhav" userId="fa5e9b90b3db6d5a" providerId="LiveId" clId="{24DB874A-2895-4F7B-AF66-5502AAE7B78C}" dt="2025-02-03T16:49:37.320" v="2" actId="478"/>
          <ac:spMkLst>
            <pc:docMk/>
            <pc:sldMk cId="611775336" sldId="258"/>
            <ac:spMk id="4" creationId="{FB7B4B2C-1327-46DF-8812-DDB6FD9420EA}"/>
          </ac:spMkLst>
        </pc:spChg>
      </pc:sldChg>
      <pc:sldChg chg="modSp mod">
        <pc:chgData name="Chaitali Jadhav" userId="fa5e9b90b3db6d5a" providerId="LiveId" clId="{24DB874A-2895-4F7B-AF66-5502AAE7B78C}" dt="2025-02-03T16:50:10.655" v="4" actId="20577"/>
        <pc:sldMkLst>
          <pc:docMk/>
          <pc:sldMk cId="414789630" sldId="259"/>
        </pc:sldMkLst>
        <pc:spChg chg="mod">
          <ac:chgData name="Chaitali Jadhav" userId="fa5e9b90b3db6d5a" providerId="LiveId" clId="{24DB874A-2895-4F7B-AF66-5502AAE7B78C}" dt="2025-02-03T16:50:10.655" v="4" actId="20577"/>
          <ac:spMkLst>
            <pc:docMk/>
            <pc:sldMk cId="414789630" sldId="259"/>
            <ac:spMk id="22" creationId="{D8965C87-7536-4E22-B0DD-FE276F346FF8}"/>
          </ac:spMkLst>
        </pc:spChg>
      </pc:sldChg>
      <pc:sldChg chg="modSp mod">
        <pc:chgData name="Chaitali Jadhav" userId="fa5e9b90b3db6d5a" providerId="LiveId" clId="{24DB874A-2895-4F7B-AF66-5502AAE7B78C}" dt="2025-02-03T16:57:58.218" v="33" actId="1076"/>
        <pc:sldMkLst>
          <pc:docMk/>
          <pc:sldMk cId="2378828155" sldId="260"/>
        </pc:sldMkLst>
        <pc:spChg chg="mod">
          <ac:chgData name="Chaitali Jadhav" userId="fa5e9b90b3db6d5a" providerId="LiveId" clId="{24DB874A-2895-4F7B-AF66-5502AAE7B78C}" dt="2025-02-03T16:57:58.218" v="33" actId="1076"/>
          <ac:spMkLst>
            <pc:docMk/>
            <pc:sldMk cId="2378828155" sldId="260"/>
            <ac:spMk id="21" creationId="{805BF1CD-2EC6-44F4-8AD8-25D9BD488B7A}"/>
          </ac:spMkLst>
        </pc:spChg>
        <pc:spChg chg="mod">
          <ac:chgData name="Chaitali Jadhav" userId="fa5e9b90b3db6d5a" providerId="LiveId" clId="{24DB874A-2895-4F7B-AF66-5502AAE7B78C}" dt="2025-02-03T16:57:39.892" v="30" actId="1076"/>
          <ac:spMkLst>
            <pc:docMk/>
            <pc:sldMk cId="2378828155" sldId="260"/>
            <ac:spMk id="111" creationId="{CC9F3600-2711-4A49-8018-C4671B56159C}"/>
          </ac:spMkLst>
        </pc:spChg>
        <pc:picChg chg="mod">
          <ac:chgData name="Chaitali Jadhav" userId="fa5e9b90b3db6d5a" providerId="LiveId" clId="{24DB874A-2895-4F7B-AF66-5502AAE7B78C}" dt="2025-02-03T16:57:51.289" v="32" actId="1076"/>
          <ac:picMkLst>
            <pc:docMk/>
            <pc:sldMk cId="2378828155" sldId="260"/>
            <ac:picMk id="74" creationId="{96133EF6-E5B3-48D4-B125-3DB8418D5651}"/>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188741430982612"/>
          <c:y val="2.9881375122227369E-2"/>
          <c:w val="0.79811258569017385"/>
          <c:h val="0.84453965313159385"/>
        </c:manualLayout>
      </c:layout>
      <c:barChart>
        <c:barDir val="col"/>
        <c:grouping val="clustered"/>
        <c:varyColors val="0"/>
        <c:ser>
          <c:idx val="0"/>
          <c:order val="0"/>
          <c:tx>
            <c:strRef>
              <c:f>Sheet1!$B$1</c:f>
              <c:strCache>
                <c:ptCount val="1"/>
                <c:pt idx="0">
                  <c:v>Series 1</c:v>
                </c:pt>
              </c:strCache>
            </c:strRef>
          </c:tx>
          <c:spPr>
            <a:solidFill>
              <a:schemeClr val="accent1">
                <a:lumMod val="40000"/>
                <a:lumOff val="60000"/>
              </a:schemeClr>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General</c:formatCode>
                <c:ptCount val="4"/>
                <c:pt idx="0">
                  <c:v>10000</c:v>
                </c:pt>
                <c:pt idx="1">
                  <c:v>20000</c:v>
                </c:pt>
                <c:pt idx="2">
                  <c:v>30000</c:v>
                </c:pt>
                <c:pt idx="3">
                  <c:v>40000</c:v>
                </c:pt>
              </c:numCache>
            </c:numRef>
          </c:val>
          <c:extLst>
            <c:ext xmlns:c16="http://schemas.microsoft.com/office/drawing/2014/chart" uri="{C3380CC4-5D6E-409C-BE32-E72D297353CC}">
              <c16:uniqueId val="{00000000-CF6E-47C9-8C79-73DF0D2E890B}"/>
            </c:ext>
          </c:extLst>
        </c:ser>
        <c:dLbls>
          <c:showLegendKey val="0"/>
          <c:showVal val="0"/>
          <c:showCatName val="0"/>
          <c:showSerName val="0"/>
          <c:showPercent val="0"/>
          <c:showBubbleSize val="0"/>
        </c:dLbls>
        <c:gapWidth val="25"/>
        <c:overlap val="-27"/>
        <c:axId val="886489736"/>
        <c:axId val="886498920"/>
      </c:barChart>
      <c:catAx>
        <c:axId val="886489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j-lt"/>
                <a:ea typeface="+mn-ea"/>
                <a:cs typeface="+mn-cs"/>
              </a:defRPr>
            </a:pPr>
            <a:endParaRPr lang="en-US"/>
          </a:p>
        </c:txPr>
        <c:crossAx val="886498920"/>
        <c:crosses val="autoZero"/>
        <c:auto val="1"/>
        <c:lblAlgn val="ctr"/>
        <c:lblOffset val="100"/>
        <c:noMultiLvlLbl val="0"/>
      </c:catAx>
      <c:valAx>
        <c:axId val="886498920"/>
        <c:scaling>
          <c:orientation val="minMax"/>
          <c:max val="40000"/>
        </c:scaling>
        <c:delete val="0"/>
        <c:axPos val="l"/>
        <c:majorGridlines>
          <c:spPr>
            <a:ln w="12700" cap="flat" cmpd="sng" algn="ctr">
              <a:solidFill>
                <a:schemeClr val="accent1">
                  <a:lumMod val="60000"/>
                  <a:lumOff val="40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j-lt"/>
                <a:ea typeface="+mn-ea"/>
                <a:cs typeface="+mn-cs"/>
              </a:defRPr>
            </a:pPr>
            <a:endParaRPr lang="en-US"/>
          </a:p>
        </c:txPr>
        <c:crossAx val="886489736"/>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FFFFFF"/>
            </a:solidFill>
            <a:ln>
              <a:solidFill>
                <a:srgbClr val="FFFFFF"/>
              </a:solidFill>
            </a:ln>
          </c:spPr>
          <c:dPt>
            <c:idx val="0"/>
            <c:bubble3D val="0"/>
            <c:spPr>
              <a:solidFill>
                <a:schemeClr val="accent4"/>
              </a:solidFill>
              <a:ln w="19050">
                <a:solidFill>
                  <a:schemeClr val="accent4"/>
                </a:solidFill>
              </a:ln>
              <a:effectLst/>
            </c:spPr>
            <c:extLst>
              <c:ext xmlns:c16="http://schemas.microsoft.com/office/drawing/2014/chart" uri="{C3380CC4-5D6E-409C-BE32-E72D297353CC}">
                <c16:uniqueId val="{00000001-9D97-46FD-8DF1-2C3ADBDB8AB0}"/>
              </c:ext>
            </c:extLst>
          </c:dPt>
          <c:dPt>
            <c:idx val="1"/>
            <c:bubble3D val="0"/>
            <c:spPr>
              <a:solidFill>
                <a:srgbClr val="FFFFFF"/>
              </a:solidFill>
              <a:ln w="19050">
                <a:solidFill>
                  <a:srgbClr val="FFFFFF"/>
                </a:solidFill>
              </a:ln>
              <a:effectLst/>
            </c:spPr>
            <c:extLst>
              <c:ext xmlns:c16="http://schemas.microsoft.com/office/drawing/2014/chart" uri="{C3380CC4-5D6E-409C-BE32-E72D297353CC}">
                <c16:uniqueId val="{00000003-9D97-46FD-8DF1-2C3ADBDB8AB0}"/>
              </c:ext>
            </c:extLst>
          </c:dPt>
          <c:dPt>
            <c:idx val="2"/>
            <c:bubble3D val="0"/>
            <c:spPr>
              <a:solidFill>
                <a:srgbClr val="FFFFFF"/>
              </a:solidFill>
              <a:ln w="19050">
                <a:solidFill>
                  <a:srgbClr val="FFFFFF"/>
                </a:solidFill>
              </a:ln>
              <a:effectLst/>
            </c:spPr>
            <c:extLst>
              <c:ext xmlns:c16="http://schemas.microsoft.com/office/drawing/2014/chart" uri="{C3380CC4-5D6E-409C-BE32-E72D297353CC}">
                <c16:uniqueId val="{00000005-9D97-46FD-8DF1-2C3ADBDB8AB0}"/>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9D97-46FD-8DF1-2C3ADBDB8AB0}"/>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9D97-46FD-8DF1-2C3ADBDB8AB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FFFFFF"/>
            </a:solidFill>
            <a:ln>
              <a:noFill/>
            </a:ln>
          </c:spPr>
          <c:dPt>
            <c:idx val="0"/>
            <c:bubble3D val="0"/>
            <c:spPr>
              <a:solidFill>
                <a:srgbClr val="FFFFFF"/>
              </a:solidFill>
              <a:ln w="19050">
                <a:solidFill>
                  <a:srgbClr val="FFFFFF"/>
                </a:solidFill>
              </a:ln>
              <a:effectLst/>
            </c:spPr>
            <c:extLst>
              <c:ext xmlns:c16="http://schemas.microsoft.com/office/drawing/2014/chart" uri="{C3380CC4-5D6E-409C-BE32-E72D297353CC}">
                <c16:uniqueId val="{00000001-1B08-41AD-AD4E-879FBE369C2E}"/>
              </c:ext>
            </c:extLst>
          </c:dPt>
          <c:dPt>
            <c:idx val="1"/>
            <c:bubble3D val="0"/>
            <c:spPr>
              <a:solidFill>
                <a:schemeClr val="accent3">
                  <a:lumMod val="60000"/>
                  <a:lumOff val="40000"/>
                </a:schemeClr>
              </a:solidFill>
              <a:ln w="19050">
                <a:solidFill>
                  <a:schemeClr val="accent3">
                    <a:lumMod val="60000"/>
                    <a:lumOff val="40000"/>
                  </a:schemeClr>
                </a:solidFill>
              </a:ln>
              <a:effectLst/>
            </c:spPr>
            <c:extLst>
              <c:ext xmlns:c16="http://schemas.microsoft.com/office/drawing/2014/chart" uri="{C3380CC4-5D6E-409C-BE32-E72D297353CC}">
                <c16:uniqueId val="{00000003-1B08-41AD-AD4E-879FBE369C2E}"/>
              </c:ext>
            </c:extLst>
          </c:dPt>
          <c:dPt>
            <c:idx val="2"/>
            <c:bubble3D val="0"/>
            <c:spPr>
              <a:solidFill>
                <a:srgbClr val="FFFFFF"/>
              </a:solidFill>
              <a:ln w="19050">
                <a:solidFill>
                  <a:srgbClr val="FFFFFF"/>
                </a:solidFill>
              </a:ln>
              <a:effectLst/>
            </c:spPr>
            <c:extLst>
              <c:ext xmlns:c16="http://schemas.microsoft.com/office/drawing/2014/chart" uri="{C3380CC4-5D6E-409C-BE32-E72D297353CC}">
                <c16:uniqueId val="{00000005-1B08-41AD-AD4E-879FBE369C2E}"/>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1B08-41AD-AD4E-879FBE369C2E}"/>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1B08-41AD-AD4E-879FBE369C2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rgbClr val="FFFFFF"/>
            </a:solidFill>
            <a:ln>
              <a:noFill/>
            </a:ln>
          </c:spPr>
          <c:dPt>
            <c:idx val="0"/>
            <c:bubble3D val="0"/>
            <c:spPr>
              <a:solidFill>
                <a:srgbClr val="FFFFFF"/>
              </a:solidFill>
              <a:ln w="19050">
                <a:solidFill>
                  <a:srgbClr val="FFFFFF"/>
                </a:solidFill>
              </a:ln>
              <a:effectLst/>
            </c:spPr>
            <c:extLst>
              <c:ext xmlns:c16="http://schemas.microsoft.com/office/drawing/2014/chart" uri="{C3380CC4-5D6E-409C-BE32-E72D297353CC}">
                <c16:uniqueId val="{00000001-E287-43F2-B453-167849D75AA2}"/>
              </c:ext>
            </c:extLst>
          </c:dPt>
          <c:dPt>
            <c:idx val="1"/>
            <c:bubble3D val="0"/>
            <c:spPr>
              <a:solidFill>
                <a:srgbClr val="FFFFFF"/>
              </a:solidFill>
              <a:ln w="19050">
                <a:solidFill>
                  <a:srgbClr val="FFFFFF"/>
                </a:solidFill>
              </a:ln>
              <a:effectLst/>
            </c:spPr>
            <c:extLst>
              <c:ext xmlns:c16="http://schemas.microsoft.com/office/drawing/2014/chart" uri="{C3380CC4-5D6E-409C-BE32-E72D297353CC}">
                <c16:uniqueId val="{00000003-E287-43F2-B453-167849D75AA2}"/>
              </c:ext>
            </c:extLst>
          </c:dPt>
          <c:dPt>
            <c:idx val="2"/>
            <c:bubble3D val="0"/>
            <c:spPr>
              <a:solidFill>
                <a:schemeClr val="accent5"/>
              </a:solidFill>
              <a:ln w="19050">
                <a:solidFill>
                  <a:schemeClr val="accent5"/>
                </a:solidFill>
              </a:ln>
              <a:effectLst/>
            </c:spPr>
            <c:extLst>
              <c:ext xmlns:c16="http://schemas.microsoft.com/office/drawing/2014/chart" uri="{C3380CC4-5D6E-409C-BE32-E72D297353CC}">
                <c16:uniqueId val="{00000005-E287-43F2-B453-167849D75AA2}"/>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E287-43F2-B453-167849D75AA2}"/>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E287-43F2-B453-167849D75AA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dPt>
            <c:idx val="0"/>
            <c:bubble3D val="0"/>
            <c:spPr>
              <a:solidFill>
                <a:schemeClr val="accent2">
                  <a:lumMod val="20000"/>
                  <a:lumOff val="80000"/>
                </a:schemeClr>
              </a:solidFill>
              <a:ln w="19050">
                <a:solidFill>
                  <a:schemeClr val="accent2">
                    <a:lumMod val="20000"/>
                    <a:lumOff val="80000"/>
                  </a:schemeClr>
                </a:solidFill>
              </a:ln>
              <a:effectLst/>
            </c:spPr>
            <c:extLst>
              <c:ext xmlns:c16="http://schemas.microsoft.com/office/drawing/2014/chart" uri="{C3380CC4-5D6E-409C-BE32-E72D297353CC}">
                <c16:uniqueId val="{00000001-9A03-4FE1-B401-AAA582CF5402}"/>
              </c:ext>
            </c:extLst>
          </c:dPt>
          <c:dPt>
            <c:idx val="1"/>
            <c:bubble3D val="0"/>
            <c:spPr>
              <a:solidFill>
                <a:schemeClr val="accent2">
                  <a:lumMod val="20000"/>
                  <a:lumOff val="80000"/>
                </a:schemeClr>
              </a:solidFill>
              <a:ln w="19050">
                <a:solidFill>
                  <a:schemeClr val="accent2">
                    <a:lumMod val="20000"/>
                    <a:lumOff val="80000"/>
                  </a:schemeClr>
                </a:solidFill>
              </a:ln>
              <a:effectLst/>
            </c:spPr>
            <c:extLst>
              <c:ext xmlns:c16="http://schemas.microsoft.com/office/drawing/2014/chart" uri="{C3380CC4-5D6E-409C-BE32-E72D297353CC}">
                <c16:uniqueId val="{00000003-9A03-4FE1-B401-AAA582CF5402}"/>
              </c:ext>
            </c:extLst>
          </c:dPt>
          <c:dPt>
            <c:idx val="2"/>
            <c:bubble3D val="0"/>
            <c:spPr>
              <a:solidFill>
                <a:schemeClr val="accent2">
                  <a:lumMod val="20000"/>
                  <a:lumOff val="80000"/>
                </a:schemeClr>
              </a:solidFill>
              <a:ln w="19050">
                <a:solidFill>
                  <a:schemeClr val="accent2">
                    <a:lumMod val="20000"/>
                    <a:lumOff val="80000"/>
                  </a:schemeClr>
                </a:solidFill>
              </a:ln>
              <a:effectLst/>
            </c:spPr>
            <c:extLst>
              <c:ext xmlns:c16="http://schemas.microsoft.com/office/drawing/2014/chart" uri="{C3380CC4-5D6E-409C-BE32-E72D297353CC}">
                <c16:uniqueId val="{00000005-9A03-4FE1-B401-AAA582CF5402}"/>
              </c:ext>
            </c:extLst>
          </c:dPt>
          <c:dPt>
            <c:idx val="3"/>
            <c:bubble3D val="0"/>
            <c:spPr>
              <a:solidFill>
                <a:srgbClr val="FFFFFF"/>
              </a:solidFill>
              <a:ln w="19050">
                <a:solidFill>
                  <a:srgbClr val="FFFFFF"/>
                </a:solidFill>
              </a:ln>
              <a:effectLst/>
            </c:spPr>
            <c:extLst>
              <c:ext xmlns:c16="http://schemas.microsoft.com/office/drawing/2014/chart" uri="{C3380CC4-5D6E-409C-BE32-E72D297353CC}">
                <c16:uniqueId val="{00000007-9A03-4FE1-B401-AAA582CF5402}"/>
              </c:ext>
            </c:extLst>
          </c:dPt>
          <c:val>
            <c:numRef>
              <c:f>Sheet1!$B$2:$B$5</c:f>
              <c:numCache>
                <c:formatCode>General</c:formatCode>
                <c:ptCount val="4"/>
                <c:pt idx="0">
                  <c:v>12</c:v>
                </c:pt>
                <c:pt idx="1">
                  <c:v>14</c:v>
                </c:pt>
                <c:pt idx="2">
                  <c:v>32</c:v>
                </c:pt>
                <c:pt idx="3">
                  <c:v>82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1st Qtr</c:v>
                      </c:pt>
                      <c:pt idx="1">
                        <c:v>2nd Qtr</c:v>
                      </c:pt>
                      <c:pt idx="2">
                        <c:v>3rd Qtr</c:v>
                      </c:pt>
                      <c:pt idx="3">
                        <c:v>4th Qtr</c:v>
                      </c:pt>
                    </c:strCache>
                  </c:strRef>
                </c15:cat>
              </c15:filteredCategoryTitle>
            </c:ext>
            <c:ext xmlns:c16="http://schemas.microsoft.com/office/drawing/2014/chart" uri="{C3380CC4-5D6E-409C-BE32-E72D297353CC}">
              <c16:uniqueId val="{00000008-9A03-4FE1-B401-AAA582CF540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2/3/2025</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2/3/2025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7.xml"/><Relationship Id="rId5" Type="http://schemas.openxmlformats.org/officeDocument/2006/relationships/image" Target="../media/image33.jpeg"/><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18.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 Id="rId9" Type="http://schemas.openxmlformats.org/officeDocument/2006/relationships/image" Target="../media/image41.jpeg"/></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9.xml"/><Relationship Id="rId5" Type="http://schemas.openxmlformats.org/officeDocument/2006/relationships/chart" Target="../charts/chart5.xml"/><Relationship Id="rId4" Type="http://schemas.openxmlformats.org/officeDocument/2006/relationships/chart" Target="../charts/char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527795"/>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5046135" y="1593877"/>
            <a:ext cx="7145866" cy="3247232"/>
          </a:xfrm>
        </p:spPr>
        <p:txBody>
          <a:bodyPr/>
          <a:lstStyle/>
          <a:p>
            <a:r>
              <a:rPr lang="en-US" dirty="0"/>
              <a:t>Computational visual attention system</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967535" y="4924876"/>
            <a:ext cx="4925188" cy="339247"/>
          </a:xfrm>
        </p:spPr>
        <p:txBody>
          <a:bodyPr>
            <a:normAutofit fontScale="92500" lnSpcReduction="20000"/>
          </a:bodyPr>
          <a:lstStyle/>
          <a:p>
            <a:r>
              <a:rPr lang="en-US" dirty="0"/>
              <a:t>​Chaitali Jadhav</a:t>
            </a:r>
          </a:p>
        </p:txBody>
      </p:sp>
      <p:sp>
        <p:nvSpPr>
          <p:cNvPr id="2" name="Text Placeholder 16">
            <a:extLst>
              <a:ext uri="{FF2B5EF4-FFF2-40B4-BE49-F238E27FC236}">
                <a16:creationId xmlns:a16="http://schemas.microsoft.com/office/drawing/2014/main" id="{A424697C-2EEA-9B2B-0629-6397F5014190}"/>
              </a:ext>
            </a:extLst>
          </p:cNvPr>
          <p:cNvSpPr txBox="1">
            <a:spLocks/>
          </p:cNvSpPr>
          <p:nvPr/>
        </p:nvSpPr>
        <p:spPr>
          <a:xfrm>
            <a:off x="6967535" y="5284064"/>
            <a:ext cx="4925188" cy="339247"/>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spc="100" baseline="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​Class=BCS TY</a:t>
            </a:r>
          </a:p>
          <a:p>
            <a:endParaRPr lang="en-US" dirty="0"/>
          </a:p>
        </p:txBody>
      </p:sp>
      <p:sp>
        <p:nvSpPr>
          <p:cNvPr id="3" name="Text Placeholder 16">
            <a:extLst>
              <a:ext uri="{FF2B5EF4-FFF2-40B4-BE49-F238E27FC236}">
                <a16:creationId xmlns:a16="http://schemas.microsoft.com/office/drawing/2014/main" id="{60FC901D-262B-CC0F-744B-365C0D952A74}"/>
              </a:ext>
            </a:extLst>
          </p:cNvPr>
          <p:cNvSpPr txBox="1">
            <a:spLocks/>
          </p:cNvSpPr>
          <p:nvPr/>
        </p:nvSpPr>
        <p:spPr>
          <a:xfrm>
            <a:off x="6967535" y="5651710"/>
            <a:ext cx="4925188" cy="339247"/>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spc="100" baseline="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Roll No=3032</a:t>
            </a: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Placeholder 332" descr="A woman with VR goggles on her face&#10;">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5334461" cy="6867376"/>
          </a:xfrm>
        </p:spPr>
      </p:pic>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a:lstStyle/>
          <a:p>
            <a:r>
              <a:rPr lang="en-US" dirty="0"/>
              <a:t>8/06/20XX</a:t>
            </a:r>
          </a:p>
        </p:txBody>
      </p:sp>
      <p:sp>
        <p:nvSpPr>
          <p:cNvPr id="23" name="Text Placeholder 22">
            <a:extLst>
              <a:ext uri="{FF2B5EF4-FFF2-40B4-BE49-F238E27FC236}">
                <a16:creationId xmlns:a16="http://schemas.microsoft.com/office/drawing/2014/main" id="{B2BFF67E-8392-4EB4-955D-C2398929F2FE}"/>
              </a:ext>
            </a:extLst>
          </p:cNvPr>
          <p:cNvSpPr>
            <a:spLocks noGrp="1"/>
          </p:cNvSpPr>
          <p:nvPr>
            <p:ph type="body" sz="quarter" idx="18"/>
          </p:nvPr>
        </p:nvSpPr>
        <p:spPr/>
        <p:txBody>
          <a:bodyPr/>
          <a:lstStyle/>
          <a:p>
            <a:endParaRPr lang="en-US"/>
          </a:p>
        </p:txBody>
      </p:sp>
      <p:sp>
        <p:nvSpPr>
          <p:cNvPr id="171" name="Footer Placeholder 170">
            <a:extLst>
              <a:ext uri="{FF2B5EF4-FFF2-40B4-BE49-F238E27FC236}">
                <a16:creationId xmlns:a16="http://schemas.microsoft.com/office/drawing/2014/main" id="{FDE9816E-A3F9-4549-81DC-88BE9CBAA4CC}"/>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10</a:t>
            </a:fld>
            <a:endParaRPr lang="en-US" dirty="0"/>
          </a:p>
        </p:txBody>
      </p:sp>
      <p:sp>
        <p:nvSpPr>
          <p:cNvPr id="24" name="Text Placeholder 23">
            <a:extLst>
              <a:ext uri="{FF2B5EF4-FFF2-40B4-BE49-F238E27FC236}">
                <a16:creationId xmlns:a16="http://schemas.microsoft.com/office/drawing/2014/main" id="{7D7968E9-F35F-467A-AB25-FA51494F3B69}"/>
              </a:ext>
            </a:extLst>
          </p:cNvPr>
          <p:cNvSpPr>
            <a:spLocks noGrp="1"/>
          </p:cNvSpPr>
          <p:nvPr>
            <p:ph type="body" sz="quarter" idx="20"/>
          </p:nvPr>
        </p:nvSpPr>
        <p:spPr/>
        <p:txBody>
          <a:bodyPr/>
          <a:lstStyle/>
          <a:p>
            <a:endParaRPr lang="en-US"/>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7817970" y="1609772"/>
            <a:ext cx="3365003" cy="1171533"/>
          </a:xfrm>
        </p:spPr>
        <p:txBody>
          <a:bodyPr>
            <a:normAutofit/>
          </a:bodyPr>
          <a:lstStyle/>
          <a:p>
            <a:r>
              <a:rPr lang="en-ZA" dirty="0"/>
              <a:t>Opportunity to build</a:t>
            </a:r>
            <a:r>
              <a:rPr lang="en-US" dirty="0"/>
              <a:t>​</a:t>
            </a:r>
          </a:p>
          <a:p>
            <a:r>
              <a:rPr lang="en-ZA" dirty="0"/>
              <a:t>Fully inclusive market</a:t>
            </a:r>
            <a:r>
              <a:rPr lang="en-US" dirty="0"/>
              <a:t>​</a:t>
            </a:r>
          </a:p>
          <a:p>
            <a:r>
              <a:rPr lang="en-ZA" dirty="0"/>
              <a:t>Total addressable market</a:t>
            </a:r>
            <a:r>
              <a:rPr lang="en-US" dirty="0"/>
              <a:t>​</a:t>
            </a:r>
          </a:p>
        </p:txBody>
      </p:sp>
      <p:sp>
        <p:nvSpPr>
          <p:cNvPr id="22" name="Text Placeholder 21">
            <a:extLst>
              <a:ext uri="{FF2B5EF4-FFF2-40B4-BE49-F238E27FC236}">
                <a16:creationId xmlns:a16="http://schemas.microsoft.com/office/drawing/2014/main" id="{D64EE55A-A02F-4EE4-83F2-B097394D38E7}"/>
              </a:ext>
            </a:extLst>
          </p:cNvPr>
          <p:cNvSpPr>
            <a:spLocks noGrp="1"/>
          </p:cNvSpPr>
          <p:nvPr>
            <p:ph type="body" sz="quarter" idx="16"/>
          </p:nvPr>
        </p:nvSpPr>
        <p:spPr/>
        <p:txBody>
          <a:bodyPr/>
          <a:lstStyle/>
          <a:p>
            <a:endParaRPr lang="en-US"/>
          </a:p>
        </p:txBody>
      </p:sp>
      <p:sp>
        <p:nvSpPr>
          <p:cNvPr id="16" name="Text Placeholder 15">
            <a:extLst>
              <a:ext uri="{FF2B5EF4-FFF2-40B4-BE49-F238E27FC236}">
                <a16:creationId xmlns:a16="http://schemas.microsoft.com/office/drawing/2014/main" id="{84AAE549-3A78-4243-8999-CEED726047F1}"/>
              </a:ext>
            </a:extLst>
          </p:cNvPr>
          <p:cNvSpPr>
            <a:spLocks noGrp="1"/>
          </p:cNvSpPr>
          <p:nvPr>
            <p:ph type="body" sz="quarter" idx="28"/>
          </p:nvPr>
        </p:nvSpPr>
        <p:spPr>
          <a:xfrm>
            <a:off x="7817970" y="3129515"/>
            <a:ext cx="3365003" cy="1170432"/>
          </a:xfrm>
        </p:spPr>
        <p:txBody>
          <a:bodyPr>
            <a:noAutofit/>
          </a:bodyPr>
          <a:lstStyle/>
          <a:p>
            <a:r>
              <a:rPr lang="en-US" dirty="0"/>
              <a:t>Freedom to invent​</a:t>
            </a:r>
          </a:p>
          <a:p>
            <a:r>
              <a:rPr lang="en-ZA" dirty="0"/>
              <a:t>Selectively inclusive market</a:t>
            </a:r>
            <a:r>
              <a:rPr lang="en-US" dirty="0"/>
              <a:t>​</a:t>
            </a:r>
          </a:p>
          <a:p>
            <a:r>
              <a:rPr lang="en-ZA" dirty="0"/>
              <a:t>Serviceable available market</a:t>
            </a:r>
            <a:r>
              <a:rPr lang="en-US" dirty="0"/>
              <a:t>​</a:t>
            </a:r>
          </a:p>
          <a:p>
            <a:r>
              <a:rPr lang="en-ZA" dirty="0"/>
              <a:t>​</a:t>
            </a:r>
          </a:p>
        </p:txBody>
      </p:sp>
      <p:sp>
        <p:nvSpPr>
          <p:cNvPr id="40" name="Text Placeholder 39">
            <a:extLst>
              <a:ext uri="{FF2B5EF4-FFF2-40B4-BE49-F238E27FC236}">
                <a16:creationId xmlns:a16="http://schemas.microsoft.com/office/drawing/2014/main" id="{FA396DB9-CA31-422D-91CF-362B933EE036}"/>
              </a:ext>
            </a:extLst>
          </p:cNvPr>
          <p:cNvSpPr>
            <a:spLocks noGrp="1"/>
          </p:cNvSpPr>
          <p:nvPr>
            <p:ph type="body" sz="quarter" idx="29"/>
          </p:nvPr>
        </p:nvSpPr>
        <p:spPr>
          <a:xfrm>
            <a:off x="7817970" y="4648156"/>
            <a:ext cx="3365003" cy="1170432"/>
          </a:xfrm>
        </p:spPr>
        <p:txBody>
          <a:bodyPr>
            <a:noAutofit/>
          </a:bodyPr>
          <a:lstStyle/>
          <a:p>
            <a:r>
              <a:rPr lang="en-ZA" dirty="0"/>
              <a:t>Few competitors​</a:t>
            </a:r>
          </a:p>
          <a:p>
            <a:r>
              <a:rPr lang="en-ZA" dirty="0"/>
              <a:t>Specifically targeted market</a:t>
            </a:r>
            <a:r>
              <a:rPr lang="en-US" dirty="0"/>
              <a:t>​</a:t>
            </a:r>
          </a:p>
          <a:p>
            <a:r>
              <a:rPr lang="en-ZA" dirty="0"/>
              <a:t>Serviceable obtainable market​</a:t>
            </a:r>
          </a:p>
          <a:p>
            <a:r>
              <a:rPr lang="en-US" dirty="0"/>
              <a:t>​</a:t>
            </a: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6207016" y="746631"/>
            <a:ext cx="5184648" cy="466344"/>
          </a:xfrm>
        </p:spPr>
        <p:txBody>
          <a:bodyPr/>
          <a:lstStyle/>
          <a:p>
            <a:r>
              <a:rPr lang="en-US" noProof="0" dirty="0"/>
              <a:t>Market Comparison</a:t>
            </a:r>
            <a:endParaRPr lang="en-US" dirty="0"/>
          </a:p>
        </p:txBody>
      </p:sp>
    </p:spTree>
    <p:extLst>
      <p:ext uri="{BB962C8B-B14F-4D97-AF65-F5344CB8AC3E}">
        <p14:creationId xmlns:p14="http://schemas.microsoft.com/office/powerpoint/2010/main" val="1057146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p:txBody>
          <a:bodyPr/>
          <a:lstStyle/>
          <a:p>
            <a:r>
              <a:rPr kumimoji="0" lang="en-US" sz="2800" b="0" i="0" u="none" strike="noStrike" kern="1200" cap="all" spc="400" normalizeH="0" baseline="0" noProof="0" dirty="0">
                <a:ln w="19050">
                  <a:solidFill>
                    <a:schemeClr val="accent6"/>
                  </a:solidFill>
                </a:ln>
                <a:noFill/>
                <a:effectLst/>
                <a:uLnTx/>
                <a:uFillTx/>
                <a:latin typeface="+mj-lt"/>
                <a:ea typeface="+mn-ea"/>
                <a:cs typeface="+mn-cs"/>
              </a:rPr>
              <a:t>Our competition</a:t>
            </a:r>
            <a:endParaRPr lang="en-US"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60" name="Text Placeholder 59">
            <a:extLst>
              <a:ext uri="{FF2B5EF4-FFF2-40B4-BE49-F238E27FC236}">
                <a16:creationId xmlns:a16="http://schemas.microsoft.com/office/drawing/2014/main" id="{999D91A5-2E97-401C-8485-4C6A03228C0C}"/>
              </a:ext>
            </a:extLst>
          </p:cNvPr>
          <p:cNvSpPr>
            <a:spLocks noGrp="1"/>
          </p:cNvSpPr>
          <p:nvPr>
            <p:ph type="body" sz="quarter" idx="16"/>
          </p:nvPr>
        </p:nvSpPr>
        <p:spPr>
          <a:xfrm>
            <a:off x="2811826" y="2502477"/>
            <a:ext cx="3975054" cy="426393"/>
          </a:xfrm>
        </p:spPr>
        <p:txBody>
          <a:bodyPr/>
          <a:lstStyle/>
          <a:p>
            <a:r>
              <a:rPr lang="en-ZA" dirty="0"/>
              <a:t>Contoso​</a:t>
            </a:r>
            <a:endParaRPr lang="en-US" dirty="0"/>
          </a:p>
        </p:txBody>
      </p:sp>
      <p:sp>
        <p:nvSpPr>
          <p:cNvPr id="62" name="Text Placeholder 61">
            <a:extLst>
              <a:ext uri="{FF2B5EF4-FFF2-40B4-BE49-F238E27FC236}">
                <a16:creationId xmlns:a16="http://schemas.microsoft.com/office/drawing/2014/main" id="{A7D48779-F2E1-4699-AD47-17420A5B31B9}"/>
              </a:ext>
            </a:extLst>
          </p:cNvPr>
          <p:cNvSpPr>
            <a:spLocks noGrp="1"/>
          </p:cNvSpPr>
          <p:nvPr>
            <p:ph type="body" sz="quarter" idx="18"/>
          </p:nvPr>
        </p:nvSpPr>
        <p:spPr>
          <a:xfrm>
            <a:off x="7378746" y="2502477"/>
            <a:ext cx="3695653" cy="426393"/>
          </a:xfrm>
        </p:spPr>
        <p:txBody>
          <a:bodyPr/>
          <a:lstStyle/>
          <a:p>
            <a:r>
              <a:rPr lang="en-US" dirty="0"/>
              <a:t>Competitors​</a:t>
            </a:r>
          </a:p>
        </p:txBody>
      </p:sp>
      <p:sp>
        <p:nvSpPr>
          <p:cNvPr id="63" name="Text Placeholder 62">
            <a:extLst>
              <a:ext uri="{FF2B5EF4-FFF2-40B4-BE49-F238E27FC236}">
                <a16:creationId xmlns:a16="http://schemas.microsoft.com/office/drawing/2014/main" id="{0748B9A3-70BE-4930-994F-00EFCDA51C5E}"/>
              </a:ext>
            </a:extLst>
          </p:cNvPr>
          <p:cNvSpPr>
            <a:spLocks noGrp="1"/>
          </p:cNvSpPr>
          <p:nvPr>
            <p:ph type="body" sz="quarter" idx="27"/>
          </p:nvPr>
        </p:nvSpPr>
        <p:spPr>
          <a:xfrm>
            <a:off x="2811826" y="2881982"/>
            <a:ext cx="3975054" cy="2966740"/>
          </a:xfrm>
        </p:spPr>
        <p:txBody>
          <a:bodyPr>
            <a:normAutofit/>
          </a:bodyPr>
          <a:lstStyle/>
          <a:p>
            <a:r>
              <a:rPr lang="en-ZA" dirty="0"/>
              <a:t>Our product is priced below that of other task management tools on the market</a:t>
            </a:r>
            <a:r>
              <a:rPr lang="en-US" dirty="0"/>
              <a:t>​</a:t>
            </a:r>
          </a:p>
          <a:p>
            <a:r>
              <a:rPr lang="en-ZA" dirty="0"/>
              <a:t>Simple and easy to use app and website, compared to the complex tools of our competitors</a:t>
            </a:r>
            <a:r>
              <a:rPr lang="en-US" dirty="0"/>
              <a:t>​</a:t>
            </a:r>
          </a:p>
          <a:p>
            <a:r>
              <a:rPr lang="en-ZA" dirty="0"/>
              <a:t>Affordability is the main draw for our consumers to our product</a:t>
            </a:r>
            <a:r>
              <a:rPr lang="en-US" dirty="0"/>
              <a:t>​</a:t>
            </a:r>
          </a:p>
        </p:txBody>
      </p:sp>
      <p:sp>
        <p:nvSpPr>
          <p:cNvPr id="61" name="Text Placeholder 60">
            <a:extLst>
              <a:ext uri="{FF2B5EF4-FFF2-40B4-BE49-F238E27FC236}">
                <a16:creationId xmlns:a16="http://schemas.microsoft.com/office/drawing/2014/main" id="{182CD3FA-FD64-4651-A9ED-984F79C86FEE}"/>
              </a:ext>
            </a:extLst>
          </p:cNvPr>
          <p:cNvSpPr>
            <a:spLocks noGrp="1"/>
          </p:cNvSpPr>
          <p:nvPr>
            <p:ph type="body" sz="quarter" idx="17"/>
          </p:nvPr>
        </p:nvSpPr>
        <p:spPr>
          <a:xfrm>
            <a:off x="7378746" y="2881982"/>
            <a:ext cx="3695653" cy="2966740"/>
          </a:xfrm>
        </p:spPr>
        <p:txBody>
          <a:bodyPr>
            <a:normAutofit/>
          </a:bodyPr>
          <a:lstStyle/>
          <a:p>
            <a:r>
              <a:rPr lang="en-ZA" dirty="0"/>
              <a:t>Company A</a:t>
            </a:r>
            <a:r>
              <a:rPr lang="en-US" dirty="0"/>
              <a:t>​</a:t>
            </a:r>
            <a:br>
              <a:rPr lang="en-US" dirty="0"/>
            </a:br>
            <a:r>
              <a:rPr lang="en-ZA" dirty="0"/>
              <a:t>Product is more expensive</a:t>
            </a:r>
            <a:r>
              <a:rPr lang="en-US" dirty="0"/>
              <a:t>​</a:t>
            </a:r>
          </a:p>
          <a:p>
            <a:r>
              <a:rPr lang="en-ZA" dirty="0"/>
              <a:t>Companies B &amp; C </a:t>
            </a:r>
            <a:r>
              <a:rPr lang="en-US" dirty="0"/>
              <a:t>​</a:t>
            </a:r>
            <a:br>
              <a:rPr lang="en-US" dirty="0"/>
            </a:br>
            <a:r>
              <a:rPr lang="en-ZA" dirty="0"/>
              <a:t>Product is expensive and inconvenient to use</a:t>
            </a:r>
            <a:r>
              <a:rPr lang="en-US" dirty="0"/>
              <a:t>​</a:t>
            </a:r>
          </a:p>
          <a:p>
            <a:r>
              <a:rPr lang="en-ZA" dirty="0"/>
              <a:t>Companies D &amp; E</a:t>
            </a:r>
            <a:r>
              <a:rPr lang="en-US" dirty="0"/>
              <a:t>​</a:t>
            </a:r>
            <a:br>
              <a:rPr lang="en-US" dirty="0"/>
            </a:br>
            <a:r>
              <a:rPr lang="en-ZA" dirty="0"/>
              <a:t>Product is affordable, but inconvenient to use</a:t>
            </a:r>
            <a:endParaRPr lang="en-US" dirty="0"/>
          </a:p>
        </p:txBody>
      </p:sp>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a:lstStyle/>
          <a:p>
            <a:r>
              <a:rPr lang="en-US" dirty="0"/>
              <a:t>8/06/20XX</a:t>
            </a:r>
          </a:p>
        </p:txBody>
      </p:sp>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11</a:t>
            </a:fld>
            <a:endParaRPr lang="en-US" dirty="0"/>
          </a:p>
        </p:txBody>
      </p:sp>
    </p:spTree>
    <p:extLst>
      <p:ext uri="{BB962C8B-B14F-4D97-AF65-F5344CB8AC3E}">
        <p14:creationId xmlns:p14="http://schemas.microsoft.com/office/powerpoint/2010/main" val="3324314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DB4F4C0-66F2-4AE9-ACA2-A28930730CAF}"/>
              </a:ext>
            </a:extLst>
          </p:cNvPr>
          <p:cNvSpPr>
            <a:spLocks noGrp="1"/>
          </p:cNvSpPr>
          <p:nvPr>
            <p:ph type="title"/>
          </p:nvPr>
        </p:nvSpPr>
        <p:spPr/>
        <p:txBody>
          <a:bodyPr/>
          <a:lstStyle/>
          <a:p>
            <a:r>
              <a:rPr kumimoji="0" lang="en-US" sz="2800" b="0" i="0" u="none" strike="noStrike" kern="1200" cap="all" spc="400" normalizeH="0" baseline="0" noProof="0" dirty="0">
                <a:ln w="19050">
                  <a:solidFill>
                    <a:schemeClr val="bg1"/>
                  </a:solidFill>
                </a:ln>
                <a:noFill/>
                <a:effectLst/>
                <a:uLnTx/>
                <a:uFillTx/>
                <a:latin typeface="+mj-lt"/>
                <a:ea typeface="+mn-ea"/>
                <a:cs typeface="+mn-cs"/>
              </a:rPr>
              <a:t>competition</a:t>
            </a:r>
            <a:endParaRPr lang="en-US" dirty="0"/>
          </a:p>
        </p:txBody>
      </p:sp>
      <p:sp>
        <p:nvSpPr>
          <p:cNvPr id="5" name="Text Placeholder 4">
            <a:extLst>
              <a:ext uri="{FF2B5EF4-FFF2-40B4-BE49-F238E27FC236}">
                <a16:creationId xmlns:a16="http://schemas.microsoft.com/office/drawing/2014/main" id="{53BDE099-31E6-4A2D-AF0B-EAE4AB8B9737}"/>
              </a:ext>
            </a:extLst>
          </p:cNvPr>
          <p:cNvSpPr>
            <a:spLocks noGrp="1"/>
          </p:cNvSpPr>
          <p:nvPr>
            <p:ph type="body" sz="quarter" idx="15"/>
          </p:nvPr>
        </p:nvSpPr>
        <p:spPr>
          <a:xfrm>
            <a:off x="5237839" y="1538273"/>
            <a:ext cx="1706965" cy="492025"/>
          </a:xfrm>
        </p:spPr>
        <p:txBody>
          <a:bodyPr/>
          <a:lstStyle/>
          <a:p>
            <a:r>
              <a:rPr lang="en-ZA" dirty="0"/>
              <a:t>Convenient</a:t>
            </a:r>
            <a:endParaRPr lang="en-US" dirty="0"/>
          </a:p>
        </p:txBody>
      </p:sp>
      <p:sp>
        <p:nvSpPr>
          <p:cNvPr id="20" name="Text Placeholder 19">
            <a:extLst>
              <a:ext uri="{FF2B5EF4-FFF2-40B4-BE49-F238E27FC236}">
                <a16:creationId xmlns:a16="http://schemas.microsoft.com/office/drawing/2014/main" id="{8F832CF7-7607-44FA-A6F6-3FF361BC8C54}"/>
              </a:ext>
            </a:extLst>
          </p:cNvPr>
          <p:cNvSpPr>
            <a:spLocks noGrp="1"/>
          </p:cNvSpPr>
          <p:nvPr>
            <p:ph type="body" sz="quarter" idx="20"/>
          </p:nvPr>
        </p:nvSpPr>
        <p:spPr>
          <a:xfrm>
            <a:off x="3744687" y="2307743"/>
            <a:ext cx="1183179" cy="492025"/>
          </a:xfrm>
        </p:spPr>
        <p:txBody>
          <a:bodyPr/>
          <a:lstStyle/>
          <a:p>
            <a:r>
              <a:rPr lang="en-US" dirty="0"/>
              <a:t>A</a:t>
            </a:r>
          </a:p>
        </p:txBody>
      </p:sp>
      <p:sp>
        <p:nvSpPr>
          <p:cNvPr id="25" name="Text Placeholder 24">
            <a:extLst>
              <a:ext uri="{FF2B5EF4-FFF2-40B4-BE49-F238E27FC236}">
                <a16:creationId xmlns:a16="http://schemas.microsoft.com/office/drawing/2014/main" id="{4309D610-C2A4-44F5-86CF-CAB7B795D87A}"/>
              </a:ext>
            </a:extLst>
          </p:cNvPr>
          <p:cNvSpPr>
            <a:spLocks noGrp="1"/>
          </p:cNvSpPr>
          <p:nvPr>
            <p:ph type="body" sz="quarter" idx="26"/>
          </p:nvPr>
        </p:nvSpPr>
        <p:spPr>
          <a:xfrm>
            <a:off x="6754219" y="2067508"/>
            <a:ext cx="1706965" cy="1048575"/>
          </a:xfrm>
        </p:spPr>
        <p:txBody>
          <a:bodyPr/>
          <a:lstStyle/>
          <a:p>
            <a:r>
              <a:rPr lang="en-US" dirty="0"/>
              <a:t>Contoso</a:t>
            </a:r>
          </a:p>
        </p:txBody>
      </p:sp>
      <p:sp>
        <p:nvSpPr>
          <p:cNvPr id="13" name="Text Placeholder 12">
            <a:extLst>
              <a:ext uri="{FF2B5EF4-FFF2-40B4-BE49-F238E27FC236}">
                <a16:creationId xmlns:a16="http://schemas.microsoft.com/office/drawing/2014/main" id="{D68FEEAD-9F82-4D26-A696-EF776869AA98}"/>
              </a:ext>
            </a:extLst>
          </p:cNvPr>
          <p:cNvSpPr>
            <a:spLocks noGrp="1"/>
          </p:cNvSpPr>
          <p:nvPr>
            <p:ph type="body" sz="quarter" idx="25"/>
          </p:nvPr>
        </p:nvSpPr>
        <p:spPr>
          <a:xfrm>
            <a:off x="2545032" y="3467155"/>
            <a:ext cx="1209143" cy="492025"/>
          </a:xfrm>
        </p:spPr>
        <p:txBody>
          <a:bodyPr/>
          <a:lstStyle/>
          <a:p>
            <a:r>
              <a:rPr lang="en-ZA" dirty="0"/>
              <a:t>Expensive​</a:t>
            </a:r>
            <a:endParaRPr lang="en-US" dirty="0"/>
          </a:p>
        </p:txBody>
      </p:sp>
      <p:sp>
        <p:nvSpPr>
          <p:cNvPr id="19" name="Text Placeholder 18">
            <a:extLst>
              <a:ext uri="{FF2B5EF4-FFF2-40B4-BE49-F238E27FC236}">
                <a16:creationId xmlns:a16="http://schemas.microsoft.com/office/drawing/2014/main" id="{2AF1C9F2-F99F-4977-90E2-7421C5EFCC68}"/>
              </a:ext>
            </a:extLst>
          </p:cNvPr>
          <p:cNvSpPr>
            <a:spLocks noGrp="1"/>
          </p:cNvSpPr>
          <p:nvPr>
            <p:ph type="body" sz="quarter" idx="19"/>
          </p:nvPr>
        </p:nvSpPr>
        <p:spPr>
          <a:xfrm>
            <a:off x="8441651" y="3467155"/>
            <a:ext cx="1380681" cy="492025"/>
          </a:xfrm>
        </p:spPr>
        <p:txBody>
          <a:bodyPr/>
          <a:lstStyle/>
          <a:p>
            <a:r>
              <a:rPr lang="en-US" dirty="0"/>
              <a:t>Affordable</a:t>
            </a:r>
          </a:p>
        </p:txBody>
      </p:sp>
      <p:sp>
        <p:nvSpPr>
          <p:cNvPr id="22" name="Text Placeholder 21">
            <a:extLst>
              <a:ext uri="{FF2B5EF4-FFF2-40B4-BE49-F238E27FC236}">
                <a16:creationId xmlns:a16="http://schemas.microsoft.com/office/drawing/2014/main" id="{6C930D17-61AE-4FD7-9538-B1BFE93992E4}"/>
              </a:ext>
            </a:extLst>
          </p:cNvPr>
          <p:cNvSpPr>
            <a:spLocks noGrp="1"/>
          </p:cNvSpPr>
          <p:nvPr>
            <p:ph type="body" sz="quarter" idx="22"/>
          </p:nvPr>
        </p:nvSpPr>
        <p:spPr>
          <a:xfrm>
            <a:off x="2643702" y="4552190"/>
            <a:ext cx="1183179" cy="492025"/>
          </a:xfrm>
        </p:spPr>
        <p:txBody>
          <a:bodyPr/>
          <a:lstStyle/>
          <a:p>
            <a:r>
              <a:rPr lang="en-US" dirty="0"/>
              <a:t>D</a:t>
            </a:r>
          </a:p>
        </p:txBody>
      </p:sp>
      <p:sp>
        <p:nvSpPr>
          <p:cNvPr id="21" name="Text Placeholder 20">
            <a:extLst>
              <a:ext uri="{FF2B5EF4-FFF2-40B4-BE49-F238E27FC236}">
                <a16:creationId xmlns:a16="http://schemas.microsoft.com/office/drawing/2014/main" id="{D4E46C20-29A2-437D-B6AF-FD40CF856903}"/>
              </a:ext>
            </a:extLst>
          </p:cNvPr>
          <p:cNvSpPr>
            <a:spLocks noGrp="1"/>
          </p:cNvSpPr>
          <p:nvPr>
            <p:ph type="body" sz="quarter" idx="21"/>
          </p:nvPr>
        </p:nvSpPr>
        <p:spPr>
          <a:xfrm>
            <a:off x="4181179" y="4420460"/>
            <a:ext cx="1183179" cy="492025"/>
          </a:xfrm>
        </p:spPr>
        <p:txBody>
          <a:bodyPr/>
          <a:lstStyle/>
          <a:p>
            <a:r>
              <a:rPr lang="en-US" dirty="0"/>
              <a:t>E</a:t>
            </a:r>
          </a:p>
        </p:txBody>
      </p:sp>
      <p:sp>
        <p:nvSpPr>
          <p:cNvPr id="23" name="Text Placeholder 22">
            <a:extLst>
              <a:ext uri="{FF2B5EF4-FFF2-40B4-BE49-F238E27FC236}">
                <a16:creationId xmlns:a16="http://schemas.microsoft.com/office/drawing/2014/main" id="{DE6D523F-7738-4D52-A95F-0C60A7A17AD9}"/>
              </a:ext>
            </a:extLst>
          </p:cNvPr>
          <p:cNvSpPr>
            <a:spLocks noGrp="1"/>
          </p:cNvSpPr>
          <p:nvPr>
            <p:ph type="body" sz="quarter" idx="23"/>
          </p:nvPr>
        </p:nvSpPr>
        <p:spPr>
          <a:xfrm>
            <a:off x="6400052" y="4120885"/>
            <a:ext cx="1183179" cy="492025"/>
          </a:xfrm>
        </p:spPr>
        <p:txBody>
          <a:bodyPr/>
          <a:lstStyle/>
          <a:p>
            <a:r>
              <a:rPr lang="en-US" dirty="0"/>
              <a:t>B</a:t>
            </a:r>
          </a:p>
        </p:txBody>
      </p:sp>
      <p:sp>
        <p:nvSpPr>
          <p:cNvPr id="24" name="Text Placeholder 23">
            <a:extLst>
              <a:ext uri="{FF2B5EF4-FFF2-40B4-BE49-F238E27FC236}">
                <a16:creationId xmlns:a16="http://schemas.microsoft.com/office/drawing/2014/main" id="{46798448-F046-4A21-A5BD-552B9ED2C553}"/>
              </a:ext>
            </a:extLst>
          </p:cNvPr>
          <p:cNvSpPr>
            <a:spLocks noGrp="1"/>
          </p:cNvSpPr>
          <p:nvPr>
            <p:ph type="body" sz="quarter" idx="24"/>
          </p:nvPr>
        </p:nvSpPr>
        <p:spPr>
          <a:xfrm>
            <a:off x="7860695" y="4820889"/>
            <a:ext cx="1183179" cy="492025"/>
          </a:xfrm>
        </p:spPr>
        <p:txBody>
          <a:bodyPr/>
          <a:lstStyle/>
          <a:p>
            <a:r>
              <a:rPr lang="en-US" dirty="0"/>
              <a:t>C</a:t>
            </a:r>
          </a:p>
        </p:txBody>
      </p:sp>
      <p:sp>
        <p:nvSpPr>
          <p:cNvPr id="6" name="Text Placeholder 5">
            <a:extLst>
              <a:ext uri="{FF2B5EF4-FFF2-40B4-BE49-F238E27FC236}">
                <a16:creationId xmlns:a16="http://schemas.microsoft.com/office/drawing/2014/main" id="{F4DB775F-7CF7-4E61-9E5F-87B4AB127542}"/>
              </a:ext>
            </a:extLst>
          </p:cNvPr>
          <p:cNvSpPr>
            <a:spLocks noGrp="1"/>
          </p:cNvSpPr>
          <p:nvPr>
            <p:ph type="body" sz="quarter" idx="17"/>
          </p:nvPr>
        </p:nvSpPr>
        <p:spPr>
          <a:xfrm>
            <a:off x="5237839" y="5407116"/>
            <a:ext cx="1706965" cy="492025"/>
          </a:xfrm>
        </p:spPr>
        <p:txBody>
          <a:bodyPr/>
          <a:lstStyle/>
          <a:p>
            <a:r>
              <a:rPr lang="en-ZA" dirty="0"/>
              <a:t>Inconvenient​</a:t>
            </a:r>
            <a:endParaRPr lang="en-US" dirty="0"/>
          </a:p>
        </p:txBody>
      </p:sp>
      <p:sp>
        <p:nvSpPr>
          <p:cNvPr id="48" name="Date Placeholder 47">
            <a:extLst>
              <a:ext uri="{FF2B5EF4-FFF2-40B4-BE49-F238E27FC236}">
                <a16:creationId xmlns:a16="http://schemas.microsoft.com/office/drawing/2014/main" id="{5B1F36C4-3001-4309-B39A-4CBE3001C87A}"/>
              </a:ext>
            </a:extLst>
          </p:cNvPr>
          <p:cNvSpPr>
            <a:spLocks noGrp="1"/>
          </p:cNvSpPr>
          <p:nvPr>
            <p:ph type="dt" sz="half" idx="10"/>
          </p:nvPr>
        </p:nvSpPr>
        <p:spPr>
          <a:xfrm>
            <a:off x="838200" y="6356350"/>
            <a:ext cx="2743200" cy="365125"/>
          </a:xfrm>
        </p:spPr>
        <p:txBody>
          <a:bodyPr/>
          <a:lstStyle/>
          <a:p>
            <a:r>
              <a:rPr lang="en-US" dirty="0"/>
              <a:t>8/06/20XX</a:t>
            </a:r>
          </a:p>
        </p:txBody>
      </p:sp>
      <p:sp>
        <p:nvSpPr>
          <p:cNvPr id="49" name="Footer Placeholder 48">
            <a:extLst>
              <a:ext uri="{FF2B5EF4-FFF2-40B4-BE49-F238E27FC236}">
                <a16:creationId xmlns:a16="http://schemas.microsoft.com/office/drawing/2014/main" id="{E417811B-8A88-4D3F-B8C1-3FB620AB9D84}"/>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0" name="Slide Number Placeholder 49">
            <a:extLst>
              <a:ext uri="{FF2B5EF4-FFF2-40B4-BE49-F238E27FC236}">
                <a16:creationId xmlns:a16="http://schemas.microsoft.com/office/drawing/2014/main" id="{BFB7C528-0C61-424C-B1CA-1E81969C44E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12</a:t>
            </a:fld>
            <a:endParaRPr lang="en-US" dirty="0"/>
          </a:p>
        </p:txBody>
      </p:sp>
      <p:sp>
        <p:nvSpPr>
          <p:cNvPr id="37" name="Rectangle 36">
            <a:extLst>
              <a:ext uri="{FF2B5EF4-FFF2-40B4-BE49-F238E27FC236}">
                <a16:creationId xmlns:a16="http://schemas.microsoft.com/office/drawing/2014/main" id="{B96072A2-2AD1-4FCC-94CB-2D6008B44D73}"/>
              </a:ext>
              <a:ext uri="{C183D7F6-B498-43B3-948B-1728B52AA6E4}">
                <adec:decorative xmlns:adec="http://schemas.microsoft.com/office/drawing/2017/decorative" val="1"/>
              </a:ext>
            </a:extLst>
          </p:cNvPr>
          <p:cNvSpPr/>
          <p:nvPr/>
        </p:nvSpPr>
        <p:spPr>
          <a:xfrm>
            <a:off x="6799744" y="2298701"/>
            <a:ext cx="1595680" cy="584199"/>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8C505B0F-BF52-4666-932C-F0D307204AC6}"/>
              </a:ext>
              <a:ext uri="{C183D7F6-B498-43B3-948B-1728B52AA6E4}">
                <adec:decorative xmlns:adec="http://schemas.microsoft.com/office/drawing/2017/decorative" val="1"/>
              </a:ext>
            </a:extLst>
          </p:cNvPr>
          <p:cNvSpPr/>
          <p:nvPr/>
        </p:nvSpPr>
        <p:spPr>
          <a:xfrm>
            <a:off x="4150807" y="2384920"/>
            <a:ext cx="350155" cy="349502"/>
          </a:xfrm>
          <a:prstGeom prst="rect">
            <a:avLst/>
          </a:prstGeom>
          <a:noFill/>
          <a:ln w="254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932B490-6CD8-4839-A202-51E6FAA0A9EB}"/>
              </a:ext>
              <a:ext uri="{C183D7F6-B498-43B3-948B-1728B52AA6E4}">
                <adec:decorative xmlns:adec="http://schemas.microsoft.com/office/drawing/2017/decorative" val="1"/>
              </a:ext>
            </a:extLst>
          </p:cNvPr>
          <p:cNvSpPr/>
          <p:nvPr/>
        </p:nvSpPr>
        <p:spPr>
          <a:xfrm>
            <a:off x="3038655" y="4629430"/>
            <a:ext cx="350155" cy="349502"/>
          </a:xfrm>
          <a:prstGeom prst="rect">
            <a:avLst/>
          </a:prstGeom>
          <a:noFill/>
          <a:ln w="254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4E743C97-B414-4218-B46A-9211BA1B4B75}"/>
              </a:ext>
              <a:ext uri="{C183D7F6-B498-43B3-948B-1728B52AA6E4}">
                <adec:decorative xmlns:adec="http://schemas.microsoft.com/office/drawing/2017/decorative" val="1"/>
              </a:ext>
            </a:extLst>
          </p:cNvPr>
          <p:cNvSpPr/>
          <p:nvPr/>
        </p:nvSpPr>
        <p:spPr>
          <a:xfrm>
            <a:off x="4581759" y="4487842"/>
            <a:ext cx="350155" cy="349502"/>
          </a:xfrm>
          <a:prstGeom prst="rect">
            <a:avLst/>
          </a:prstGeom>
          <a:noFill/>
          <a:ln w="254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FCD02CEE-2A4F-4154-BFEA-5F093E773FE7}"/>
              </a:ext>
              <a:ext uri="{C183D7F6-B498-43B3-948B-1728B52AA6E4}">
                <adec:decorative xmlns:adec="http://schemas.microsoft.com/office/drawing/2017/decorative" val="1"/>
              </a:ext>
            </a:extLst>
          </p:cNvPr>
          <p:cNvSpPr/>
          <p:nvPr/>
        </p:nvSpPr>
        <p:spPr>
          <a:xfrm>
            <a:off x="6801084" y="4192235"/>
            <a:ext cx="350155" cy="349502"/>
          </a:xfrm>
          <a:prstGeom prst="rect">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F2AA8D-15B3-441D-853F-87E857C4ABDC}"/>
              </a:ext>
              <a:ext uri="{C183D7F6-B498-43B3-948B-1728B52AA6E4}">
                <adec:decorative xmlns:adec="http://schemas.microsoft.com/office/drawing/2017/decorative" val="1"/>
              </a:ext>
            </a:extLst>
          </p:cNvPr>
          <p:cNvSpPr/>
          <p:nvPr/>
        </p:nvSpPr>
        <p:spPr>
          <a:xfrm>
            <a:off x="8264706" y="4892322"/>
            <a:ext cx="350155" cy="349502"/>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2535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9AC5B5-DBFF-474A-8D9B-1133B9C0066D}"/>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noProof="0" dirty="0"/>
              <a:t>Growth strategy</a:t>
            </a:r>
          </a:p>
        </p:txBody>
      </p:sp>
      <p:sp>
        <p:nvSpPr>
          <p:cNvPr id="6" name="Text Placeholder 5">
            <a:extLst>
              <a:ext uri="{FF2B5EF4-FFF2-40B4-BE49-F238E27FC236}">
                <a16:creationId xmlns:a16="http://schemas.microsoft.com/office/drawing/2014/main" id="{5150278A-C855-49FF-BCD2-7E6BD3F90529}"/>
              </a:ext>
            </a:extLst>
          </p:cNvPr>
          <p:cNvSpPr>
            <a:spLocks noGrp="1"/>
          </p:cNvSpPr>
          <p:nvPr>
            <p:ph type="body" sz="quarter" idx="19"/>
          </p:nvPr>
        </p:nvSpPr>
        <p:spPr>
          <a:xfrm>
            <a:off x="2452699" y="1592681"/>
            <a:ext cx="7306060" cy="393427"/>
          </a:xfrm>
        </p:spPr>
        <p:txBody>
          <a:bodyPr/>
          <a:lstStyle/>
          <a:p>
            <a:r>
              <a:rPr lang="en-US" dirty="0"/>
              <a:t>How we’ll scale in the future​</a:t>
            </a:r>
          </a:p>
        </p:txBody>
      </p:sp>
      <p:sp>
        <p:nvSpPr>
          <p:cNvPr id="23" name="Text Placeholder 22">
            <a:extLst>
              <a:ext uri="{FF2B5EF4-FFF2-40B4-BE49-F238E27FC236}">
                <a16:creationId xmlns:a16="http://schemas.microsoft.com/office/drawing/2014/main" id="{2052F5BA-C743-4F56-BF96-3A70DB7B29D8}"/>
              </a:ext>
            </a:extLst>
          </p:cNvPr>
          <p:cNvSpPr>
            <a:spLocks noGrp="1"/>
          </p:cNvSpPr>
          <p:nvPr>
            <p:ph type="body" sz="quarter" idx="26"/>
          </p:nvPr>
        </p:nvSpPr>
        <p:spPr>
          <a:xfrm>
            <a:off x="1973698" y="3031460"/>
            <a:ext cx="1975104" cy="868680"/>
          </a:xfrm>
        </p:spPr>
        <p:txBody>
          <a:bodyPr/>
          <a:lstStyle/>
          <a:p>
            <a:r>
              <a:rPr lang="en-US" dirty="0"/>
              <a:t>Feb 20xx</a:t>
            </a:r>
          </a:p>
        </p:txBody>
      </p:sp>
      <p:sp>
        <p:nvSpPr>
          <p:cNvPr id="24" name="Text Placeholder 23">
            <a:extLst>
              <a:ext uri="{FF2B5EF4-FFF2-40B4-BE49-F238E27FC236}">
                <a16:creationId xmlns:a16="http://schemas.microsoft.com/office/drawing/2014/main" id="{0BA3A285-1B6B-47C7-A879-444362C4EFED}"/>
              </a:ext>
            </a:extLst>
          </p:cNvPr>
          <p:cNvSpPr>
            <a:spLocks noGrp="1"/>
          </p:cNvSpPr>
          <p:nvPr>
            <p:ph type="body" sz="quarter" idx="27"/>
          </p:nvPr>
        </p:nvSpPr>
        <p:spPr>
          <a:xfrm>
            <a:off x="5202976" y="3031460"/>
            <a:ext cx="1975104" cy="868680"/>
          </a:xfrm>
        </p:spPr>
        <p:txBody>
          <a:bodyPr/>
          <a:lstStyle/>
          <a:p>
            <a:r>
              <a:rPr lang="en-US" dirty="0"/>
              <a:t>May 20xx</a:t>
            </a:r>
          </a:p>
        </p:txBody>
      </p:sp>
      <p:sp>
        <p:nvSpPr>
          <p:cNvPr id="25" name="Text Placeholder 24">
            <a:extLst>
              <a:ext uri="{FF2B5EF4-FFF2-40B4-BE49-F238E27FC236}">
                <a16:creationId xmlns:a16="http://schemas.microsoft.com/office/drawing/2014/main" id="{44B3A6EF-74CD-4CC3-BB15-24EAF0291D3A}"/>
              </a:ext>
            </a:extLst>
          </p:cNvPr>
          <p:cNvSpPr>
            <a:spLocks noGrp="1"/>
          </p:cNvSpPr>
          <p:nvPr>
            <p:ph type="body" sz="quarter" idx="28"/>
          </p:nvPr>
        </p:nvSpPr>
        <p:spPr>
          <a:xfrm>
            <a:off x="8346652" y="3031460"/>
            <a:ext cx="1975104" cy="868680"/>
          </a:xfrm>
        </p:spPr>
        <p:txBody>
          <a:bodyPr/>
          <a:lstStyle/>
          <a:p>
            <a:r>
              <a:rPr lang="en-US" dirty="0"/>
              <a:t>Oct 20xx</a:t>
            </a:r>
          </a:p>
        </p:txBody>
      </p:sp>
      <p:sp>
        <p:nvSpPr>
          <p:cNvPr id="33" name="Text Placeholder 32">
            <a:extLst>
              <a:ext uri="{FF2B5EF4-FFF2-40B4-BE49-F238E27FC236}">
                <a16:creationId xmlns:a16="http://schemas.microsoft.com/office/drawing/2014/main" id="{6408E2D6-75F9-4B6D-83C6-E5C1D0785788}"/>
              </a:ext>
            </a:extLst>
          </p:cNvPr>
          <p:cNvSpPr>
            <a:spLocks noGrp="1"/>
          </p:cNvSpPr>
          <p:nvPr>
            <p:ph type="body" sz="quarter" idx="13"/>
          </p:nvPr>
        </p:nvSpPr>
        <p:spPr>
          <a:xfrm>
            <a:off x="1591695" y="4042386"/>
            <a:ext cx="2743200" cy="1148945"/>
          </a:xfrm>
        </p:spPr>
        <p:txBody>
          <a:bodyPr/>
          <a:lstStyle/>
          <a:p>
            <a:r>
              <a:rPr lang="en-US" dirty="0"/>
              <a:t>Distribute the app to local start ups to help establish the product</a:t>
            </a:r>
          </a:p>
        </p:txBody>
      </p:sp>
      <p:sp>
        <p:nvSpPr>
          <p:cNvPr id="34" name="Text Placeholder 33">
            <a:extLst>
              <a:ext uri="{FF2B5EF4-FFF2-40B4-BE49-F238E27FC236}">
                <a16:creationId xmlns:a16="http://schemas.microsoft.com/office/drawing/2014/main" id="{53AB9469-72E1-430D-8BF6-AEEEBDE86C7B}"/>
              </a:ext>
            </a:extLst>
          </p:cNvPr>
          <p:cNvSpPr>
            <a:spLocks noGrp="1"/>
          </p:cNvSpPr>
          <p:nvPr>
            <p:ph type="body" sz="quarter" idx="29"/>
          </p:nvPr>
        </p:nvSpPr>
        <p:spPr>
          <a:xfrm>
            <a:off x="4820973" y="4042387"/>
            <a:ext cx="2743200" cy="1148945"/>
          </a:xfrm>
        </p:spPr>
        <p:txBody>
          <a:bodyPr/>
          <a:lstStyle/>
          <a:p>
            <a:r>
              <a:rPr lang="en-US" dirty="0"/>
              <a:t>Release the app to the general public and monitor press and regional market trends</a:t>
            </a:r>
          </a:p>
        </p:txBody>
      </p:sp>
      <p:sp>
        <p:nvSpPr>
          <p:cNvPr id="35" name="Text Placeholder 34">
            <a:extLst>
              <a:ext uri="{FF2B5EF4-FFF2-40B4-BE49-F238E27FC236}">
                <a16:creationId xmlns:a16="http://schemas.microsoft.com/office/drawing/2014/main" id="{83F37B6A-147E-428A-8A0A-66906B67C611}"/>
              </a:ext>
            </a:extLst>
          </p:cNvPr>
          <p:cNvSpPr>
            <a:spLocks noGrp="1"/>
          </p:cNvSpPr>
          <p:nvPr>
            <p:ph type="body" sz="quarter" idx="30"/>
          </p:nvPr>
        </p:nvSpPr>
        <p:spPr>
          <a:xfrm>
            <a:off x="7964649" y="4042386"/>
            <a:ext cx="2743200" cy="1148945"/>
          </a:xfrm>
        </p:spPr>
        <p:txBody>
          <a:bodyPr/>
          <a:lstStyle/>
          <a:p>
            <a:r>
              <a:rPr lang="en-US" dirty="0"/>
              <a:t>Gather feedback from the start up community to expand availability of the product</a:t>
            </a:r>
          </a:p>
        </p:txBody>
      </p:sp>
      <p:sp>
        <p:nvSpPr>
          <p:cNvPr id="36" name="Date Placeholder 35">
            <a:extLst>
              <a:ext uri="{FF2B5EF4-FFF2-40B4-BE49-F238E27FC236}">
                <a16:creationId xmlns:a16="http://schemas.microsoft.com/office/drawing/2014/main" id="{2138E7D7-EAED-45BA-8679-6A7129C1370B}"/>
              </a:ext>
            </a:extLst>
          </p:cNvPr>
          <p:cNvSpPr>
            <a:spLocks noGrp="1"/>
          </p:cNvSpPr>
          <p:nvPr>
            <p:ph type="dt" sz="half" idx="10"/>
          </p:nvPr>
        </p:nvSpPr>
        <p:spPr>
          <a:xfrm>
            <a:off x="838200" y="6356350"/>
            <a:ext cx="2743200" cy="365125"/>
          </a:xfrm>
        </p:spPr>
        <p:txBody>
          <a:bodyPr/>
          <a:lstStyle/>
          <a:p>
            <a:r>
              <a:rPr lang="en-US" dirty="0"/>
              <a:t>8/06/20XX</a:t>
            </a:r>
          </a:p>
        </p:txBody>
      </p:sp>
      <p:sp>
        <p:nvSpPr>
          <p:cNvPr id="37" name="Footer Placeholder 36">
            <a:extLst>
              <a:ext uri="{FF2B5EF4-FFF2-40B4-BE49-F238E27FC236}">
                <a16:creationId xmlns:a16="http://schemas.microsoft.com/office/drawing/2014/main" id="{4257A396-7594-402C-B2A9-4678A0607CF5}"/>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38" name="Slide Number Placeholder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13</a:t>
            </a:fld>
            <a:endParaRPr lang="en-US" dirty="0"/>
          </a:p>
        </p:txBody>
      </p:sp>
    </p:spTree>
    <p:extLst>
      <p:ext uri="{BB962C8B-B14F-4D97-AF65-F5344CB8AC3E}">
        <p14:creationId xmlns:p14="http://schemas.microsoft.com/office/powerpoint/2010/main" val="3313535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93CCE65F-EAE5-4C64-842B-27E3783C1D1A}"/>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noProof="0" dirty="0"/>
              <a:t>Traction</a:t>
            </a:r>
          </a:p>
        </p:txBody>
      </p:sp>
      <p:sp>
        <p:nvSpPr>
          <p:cNvPr id="29" name="Text Placeholder 28">
            <a:extLst>
              <a:ext uri="{FF2B5EF4-FFF2-40B4-BE49-F238E27FC236}">
                <a16:creationId xmlns:a16="http://schemas.microsoft.com/office/drawing/2014/main" id="{29E30BEC-6F07-48A4-9993-E5B985D29CD4}"/>
              </a:ext>
            </a:extLst>
          </p:cNvPr>
          <p:cNvSpPr>
            <a:spLocks noGrp="1"/>
          </p:cNvSpPr>
          <p:nvPr>
            <p:ph type="body" sz="quarter" idx="19"/>
          </p:nvPr>
        </p:nvSpPr>
        <p:spPr>
          <a:xfrm>
            <a:off x="2452699" y="1592681"/>
            <a:ext cx="7306060" cy="393427"/>
          </a:xfrm>
        </p:spPr>
        <p:txBody>
          <a:bodyPr/>
          <a:lstStyle/>
          <a:p>
            <a:r>
              <a:rPr lang="en-ZA" dirty="0"/>
              <a:t>Forecasting for success​</a:t>
            </a:r>
            <a:endParaRPr lang="en-US" dirty="0"/>
          </a:p>
        </p:txBody>
      </p:sp>
      <p:sp>
        <p:nvSpPr>
          <p:cNvPr id="64" name="Text Placeholder 63">
            <a:extLst>
              <a:ext uri="{FF2B5EF4-FFF2-40B4-BE49-F238E27FC236}">
                <a16:creationId xmlns:a16="http://schemas.microsoft.com/office/drawing/2014/main" id="{6B5D952F-2EF7-427C-974E-A567B00747E7}"/>
              </a:ext>
            </a:extLst>
          </p:cNvPr>
          <p:cNvSpPr>
            <a:spLocks noGrp="1"/>
          </p:cNvSpPr>
          <p:nvPr>
            <p:ph type="body" sz="quarter" idx="36"/>
          </p:nvPr>
        </p:nvSpPr>
        <p:spPr>
          <a:xfrm>
            <a:off x="905410" y="2333977"/>
            <a:ext cx="5007023" cy="448769"/>
          </a:xfrm>
        </p:spPr>
        <p:txBody>
          <a:bodyPr/>
          <a:lstStyle/>
          <a:p>
            <a:r>
              <a:rPr lang="en-US" dirty="0"/>
              <a:t>Key Metrics</a:t>
            </a:r>
          </a:p>
        </p:txBody>
      </p:sp>
      <p:graphicFrame>
        <p:nvGraphicFramePr>
          <p:cNvPr id="47" name="Content Placeholder 46">
            <a:extLst>
              <a:ext uri="{FF2B5EF4-FFF2-40B4-BE49-F238E27FC236}">
                <a16:creationId xmlns:a16="http://schemas.microsoft.com/office/drawing/2014/main" id="{ACADC37D-9FC5-4A0A-AC25-4FE75C3312E6}"/>
              </a:ext>
            </a:extLst>
          </p:cNvPr>
          <p:cNvGraphicFramePr>
            <a:graphicFrameLocks noGrp="1"/>
          </p:cNvGraphicFramePr>
          <p:nvPr>
            <p:ph sz="quarter" idx="38"/>
            <p:extLst>
              <p:ext uri="{D42A27DB-BD31-4B8C-83A1-F6EECF244321}">
                <p14:modId xmlns:p14="http://schemas.microsoft.com/office/powerpoint/2010/main" val="1005390803"/>
              </p:ext>
            </p:extLst>
          </p:nvPr>
        </p:nvGraphicFramePr>
        <p:xfrm>
          <a:off x="919163" y="2782888"/>
          <a:ext cx="5007023" cy="2776535"/>
        </p:xfrm>
        <a:graphic>
          <a:graphicData uri="http://schemas.openxmlformats.org/drawingml/2006/table">
            <a:tbl>
              <a:tblPr firstRow="1" bandRow="1">
                <a:tableStyleId>{D27102A9-8310-4765-A935-A1911B00CA55}</a:tableStyleId>
              </a:tblPr>
              <a:tblGrid>
                <a:gridCol w="813118">
                  <a:extLst>
                    <a:ext uri="{9D8B030D-6E8A-4147-A177-3AD203B41FA5}">
                      <a16:colId xmlns:a16="http://schemas.microsoft.com/office/drawing/2014/main" val="1517755082"/>
                    </a:ext>
                  </a:extLst>
                </a:gridCol>
                <a:gridCol w="1038819">
                  <a:extLst>
                    <a:ext uri="{9D8B030D-6E8A-4147-A177-3AD203B41FA5}">
                      <a16:colId xmlns:a16="http://schemas.microsoft.com/office/drawing/2014/main" val="2446386500"/>
                    </a:ext>
                  </a:extLst>
                </a:gridCol>
                <a:gridCol w="1005564">
                  <a:extLst>
                    <a:ext uri="{9D8B030D-6E8A-4147-A177-3AD203B41FA5}">
                      <a16:colId xmlns:a16="http://schemas.microsoft.com/office/drawing/2014/main" val="3308918160"/>
                    </a:ext>
                  </a:extLst>
                </a:gridCol>
                <a:gridCol w="1028481">
                  <a:extLst>
                    <a:ext uri="{9D8B030D-6E8A-4147-A177-3AD203B41FA5}">
                      <a16:colId xmlns:a16="http://schemas.microsoft.com/office/drawing/2014/main" val="1854486728"/>
                    </a:ext>
                  </a:extLst>
                </a:gridCol>
                <a:gridCol w="1121041">
                  <a:extLst>
                    <a:ext uri="{9D8B030D-6E8A-4147-A177-3AD203B41FA5}">
                      <a16:colId xmlns:a16="http://schemas.microsoft.com/office/drawing/2014/main" val="1808496511"/>
                    </a:ext>
                  </a:extLst>
                </a:gridCol>
              </a:tblGrid>
              <a:tr h="602110">
                <a:tc>
                  <a:txBody>
                    <a:bodyPr/>
                    <a:lstStyle/>
                    <a:p>
                      <a:pPr algn="r"/>
                      <a:endParaRPr lang="en-US" sz="1100" cap="all" spc="400" baseline="0" dirty="0">
                        <a:solidFill>
                          <a:schemeClr val="accent1">
                            <a:lumMod val="40000"/>
                            <a:lumOff val="60000"/>
                          </a:schemeClr>
                        </a:solidFill>
                        <a:latin typeface="+mj-lt"/>
                      </a:endParaRPr>
                    </a:p>
                  </a:txBody>
                  <a:tcPr marL="78782" marR="78782" marT="39391" marB="39391" anchor="ctr"/>
                </a:tc>
                <a:tc>
                  <a:txBody>
                    <a:bodyPr/>
                    <a:lstStyle/>
                    <a:p>
                      <a:pPr algn="ctr"/>
                      <a:r>
                        <a:rPr lang="en-US" sz="1100" b="0" cap="all" spc="200" baseline="0" dirty="0">
                          <a:solidFill>
                            <a:schemeClr val="accent1">
                              <a:lumMod val="40000"/>
                              <a:lumOff val="60000"/>
                            </a:schemeClr>
                          </a:solidFill>
                          <a:latin typeface="+mj-lt"/>
                        </a:rPr>
                        <a:t>clients</a:t>
                      </a:r>
                    </a:p>
                  </a:txBody>
                  <a:tcPr marL="78782" marR="78782" marT="39391" marB="39391" anchor="ctr"/>
                </a:tc>
                <a:tc>
                  <a:txBody>
                    <a:bodyPr/>
                    <a:lstStyle/>
                    <a:p>
                      <a:pPr algn="ctr"/>
                      <a:r>
                        <a:rPr lang="en-US" sz="1100" b="0" cap="all" spc="200" baseline="0" dirty="0">
                          <a:solidFill>
                            <a:schemeClr val="accent1">
                              <a:lumMod val="40000"/>
                              <a:lumOff val="60000"/>
                            </a:schemeClr>
                          </a:solidFill>
                          <a:latin typeface="+mj-lt"/>
                        </a:rPr>
                        <a:t>orders</a:t>
                      </a:r>
                    </a:p>
                  </a:txBody>
                  <a:tcPr marL="78782" marR="78782" marT="39391" marB="39391" anchor="ctr"/>
                </a:tc>
                <a:tc>
                  <a:txBody>
                    <a:bodyPr/>
                    <a:lstStyle/>
                    <a:p>
                      <a:pPr algn="ctr"/>
                      <a:r>
                        <a:rPr lang="en-US" sz="1100" b="0" cap="all" spc="200" baseline="0" dirty="0">
                          <a:solidFill>
                            <a:schemeClr val="accent1">
                              <a:lumMod val="40000"/>
                              <a:lumOff val="60000"/>
                            </a:schemeClr>
                          </a:solidFill>
                          <a:latin typeface="+mj-lt"/>
                        </a:rPr>
                        <a:t>Gross avenue</a:t>
                      </a:r>
                    </a:p>
                  </a:txBody>
                  <a:tcPr marL="78782" marR="78782" marT="39391" marB="39391" anchor="ctr"/>
                </a:tc>
                <a:tc>
                  <a:txBody>
                    <a:bodyPr/>
                    <a:lstStyle/>
                    <a:p>
                      <a:pPr algn="ctr"/>
                      <a:r>
                        <a:rPr lang="en-US" sz="1100" b="0" cap="all" spc="200" baseline="0" dirty="0">
                          <a:solidFill>
                            <a:schemeClr val="accent1">
                              <a:lumMod val="40000"/>
                              <a:lumOff val="60000"/>
                            </a:schemeClr>
                          </a:solidFill>
                          <a:latin typeface="+mj-lt"/>
                        </a:rPr>
                        <a:t>Net revenue</a:t>
                      </a:r>
                    </a:p>
                  </a:txBody>
                  <a:tcPr marL="78782" marR="78782" marT="39391" marB="39391" anchor="ctr"/>
                </a:tc>
                <a:extLst>
                  <a:ext uri="{0D108BD9-81ED-4DB2-BD59-A6C34878D82A}">
                    <a16:rowId xmlns:a16="http://schemas.microsoft.com/office/drawing/2014/main" val="3100351803"/>
                  </a:ext>
                </a:extLst>
              </a:tr>
              <a:tr h="536981">
                <a:tc>
                  <a:txBody>
                    <a:bodyPr/>
                    <a:lstStyle/>
                    <a:p>
                      <a:pPr algn="ctr" rtl="0" fontAlgn="base"/>
                      <a:r>
                        <a:rPr lang="en-US" sz="1100" b="0" spc="100" baseline="0" dirty="0">
                          <a:solidFill>
                            <a:schemeClr val="accent1">
                              <a:lumMod val="40000"/>
                              <a:lumOff val="60000"/>
                            </a:schemeClr>
                          </a:solidFill>
                          <a:effectLst/>
                          <a:latin typeface="+mj-lt"/>
                        </a:rPr>
                        <a:t>20XX​</a:t>
                      </a:r>
                      <a:endParaRPr lang="en-US" sz="1100" b="0" i="0" spc="100" baseline="0" dirty="0">
                        <a:solidFill>
                          <a:schemeClr val="accent1">
                            <a:lumMod val="40000"/>
                            <a:lumOff val="60000"/>
                          </a:schemeClr>
                        </a:solidFill>
                        <a:effectLst/>
                        <a:latin typeface="+mj-lt"/>
                      </a:endParaRPr>
                    </a:p>
                  </a:txBody>
                  <a:tcPr marL="78782" marR="78782" marT="39391" marB="39391"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10​</a:t>
                      </a:r>
                    </a:p>
                  </a:txBody>
                  <a:tcPr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1100​</a:t>
                      </a:r>
                    </a:p>
                  </a:txBody>
                  <a:tcPr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$10,000​</a:t>
                      </a:r>
                    </a:p>
                  </a:txBody>
                  <a:tcPr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$7,000​</a:t>
                      </a:r>
                    </a:p>
                  </a:txBody>
                  <a:tcPr anchor="ctr">
                    <a:solidFill>
                      <a:schemeClr val="accent6">
                        <a:alpha val="20000"/>
                      </a:schemeClr>
                    </a:solidFill>
                  </a:tcPr>
                </a:tc>
                <a:extLst>
                  <a:ext uri="{0D108BD9-81ED-4DB2-BD59-A6C34878D82A}">
                    <a16:rowId xmlns:a16="http://schemas.microsoft.com/office/drawing/2014/main" val="2801628125"/>
                  </a:ext>
                </a:extLst>
              </a:tr>
              <a:tr h="536981">
                <a:tc>
                  <a:txBody>
                    <a:bodyPr/>
                    <a:lstStyle/>
                    <a:p>
                      <a:pPr algn="ctr" rtl="0" fontAlgn="base"/>
                      <a:r>
                        <a:rPr lang="en-US" sz="1100" b="0" spc="100" baseline="0" dirty="0">
                          <a:solidFill>
                            <a:schemeClr val="accent1">
                              <a:lumMod val="40000"/>
                              <a:lumOff val="60000"/>
                            </a:schemeClr>
                          </a:solidFill>
                          <a:effectLst/>
                          <a:latin typeface="+mj-lt"/>
                        </a:rPr>
                        <a:t>20XX​</a:t>
                      </a:r>
                      <a:endParaRPr lang="en-US" sz="1100" b="0" i="0" spc="100" baseline="0" dirty="0">
                        <a:solidFill>
                          <a:schemeClr val="accent1">
                            <a:lumMod val="40000"/>
                            <a:lumOff val="60000"/>
                          </a:schemeClr>
                        </a:solidFill>
                        <a:effectLst/>
                        <a:latin typeface="+mj-lt"/>
                      </a:endParaRPr>
                    </a:p>
                  </a:txBody>
                  <a:tcPr marL="78782" marR="78782" marT="39391" marB="39391" anchor="ctr"/>
                </a:tc>
                <a:tc>
                  <a:txBody>
                    <a:bodyPr/>
                    <a:lstStyle/>
                    <a:p>
                      <a:pPr algn="ctr" rtl="0" fontAlgn="base"/>
                      <a:r>
                        <a:rPr lang="en-US" sz="1100" b="0" i="0" dirty="0">
                          <a:solidFill>
                            <a:schemeClr val="bg1"/>
                          </a:solidFill>
                          <a:effectLst/>
                          <a:latin typeface="Avenir Next LT Pro" panose="020B0504020202020204" pitchFamily="34" charset="0"/>
                        </a:rPr>
                        <a:t>20​</a:t>
                      </a:r>
                    </a:p>
                  </a:txBody>
                  <a:tcPr anchor="ctr"/>
                </a:tc>
                <a:tc>
                  <a:txBody>
                    <a:bodyPr/>
                    <a:lstStyle/>
                    <a:p>
                      <a:pPr algn="ctr" rtl="0" fontAlgn="base"/>
                      <a:r>
                        <a:rPr lang="en-US" sz="1100" b="0" i="0" dirty="0">
                          <a:solidFill>
                            <a:schemeClr val="bg1"/>
                          </a:solidFill>
                          <a:effectLst/>
                          <a:latin typeface="Avenir Next LT Pro" panose="020B0504020202020204" pitchFamily="34" charset="0"/>
                        </a:rPr>
                        <a:t>200​</a:t>
                      </a:r>
                    </a:p>
                  </a:txBody>
                  <a:tcPr anchor="ctr"/>
                </a:tc>
                <a:tc>
                  <a:txBody>
                    <a:bodyPr/>
                    <a:lstStyle/>
                    <a:p>
                      <a:pPr algn="ctr" rtl="0" fontAlgn="base"/>
                      <a:r>
                        <a:rPr lang="en-US" sz="1100" b="0" i="0" dirty="0">
                          <a:solidFill>
                            <a:schemeClr val="bg1"/>
                          </a:solidFill>
                          <a:effectLst/>
                          <a:latin typeface="Avenir Next LT Pro" panose="020B0504020202020204" pitchFamily="34" charset="0"/>
                        </a:rPr>
                        <a:t>$20,000​</a:t>
                      </a:r>
                    </a:p>
                  </a:txBody>
                  <a:tcPr anchor="ctr"/>
                </a:tc>
                <a:tc>
                  <a:txBody>
                    <a:bodyPr/>
                    <a:lstStyle/>
                    <a:p>
                      <a:pPr algn="ctr" rtl="0" fontAlgn="base"/>
                      <a:r>
                        <a:rPr lang="en-US" sz="1100" b="0" i="0" dirty="0">
                          <a:solidFill>
                            <a:schemeClr val="bg1"/>
                          </a:solidFill>
                          <a:effectLst/>
                          <a:latin typeface="Avenir Next LT Pro" panose="020B0504020202020204" pitchFamily="34" charset="0"/>
                        </a:rPr>
                        <a:t>$16,000​</a:t>
                      </a:r>
                    </a:p>
                  </a:txBody>
                  <a:tcPr anchor="ctr"/>
                </a:tc>
                <a:extLst>
                  <a:ext uri="{0D108BD9-81ED-4DB2-BD59-A6C34878D82A}">
                    <a16:rowId xmlns:a16="http://schemas.microsoft.com/office/drawing/2014/main" val="3635382780"/>
                  </a:ext>
                </a:extLst>
              </a:tr>
              <a:tr h="563482">
                <a:tc>
                  <a:txBody>
                    <a:bodyPr/>
                    <a:lstStyle/>
                    <a:p>
                      <a:pPr algn="ctr" rtl="0" fontAlgn="base"/>
                      <a:r>
                        <a:rPr lang="en-US" sz="1100" b="0" spc="100" baseline="0" dirty="0">
                          <a:solidFill>
                            <a:schemeClr val="accent1">
                              <a:lumMod val="40000"/>
                              <a:lumOff val="60000"/>
                            </a:schemeClr>
                          </a:solidFill>
                          <a:effectLst/>
                          <a:latin typeface="+mj-lt"/>
                        </a:rPr>
                        <a:t>20XX​</a:t>
                      </a:r>
                      <a:endParaRPr lang="en-US" sz="1100" b="0" i="0" spc="100" baseline="0" dirty="0">
                        <a:solidFill>
                          <a:schemeClr val="accent1">
                            <a:lumMod val="40000"/>
                            <a:lumOff val="60000"/>
                          </a:schemeClr>
                        </a:solidFill>
                        <a:effectLst/>
                        <a:latin typeface="+mj-lt"/>
                      </a:endParaRPr>
                    </a:p>
                  </a:txBody>
                  <a:tcPr marL="78782" marR="78782" marT="39391" marB="39391"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30​</a:t>
                      </a:r>
                    </a:p>
                  </a:txBody>
                  <a:tcPr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300​</a:t>
                      </a:r>
                    </a:p>
                  </a:txBody>
                  <a:tcPr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$30,000​</a:t>
                      </a:r>
                    </a:p>
                  </a:txBody>
                  <a:tcPr anchor="ctr">
                    <a:solidFill>
                      <a:schemeClr val="accent6">
                        <a:alpha val="20000"/>
                      </a:schemeClr>
                    </a:solidFill>
                  </a:tcPr>
                </a:tc>
                <a:tc>
                  <a:txBody>
                    <a:bodyPr/>
                    <a:lstStyle/>
                    <a:p>
                      <a:pPr algn="ctr" rtl="0" fontAlgn="base"/>
                      <a:r>
                        <a:rPr lang="en-US" sz="1100" b="0" i="0" dirty="0">
                          <a:solidFill>
                            <a:schemeClr val="bg1"/>
                          </a:solidFill>
                          <a:effectLst/>
                          <a:latin typeface="Avenir Next LT Pro" panose="020B0504020202020204" pitchFamily="34" charset="0"/>
                        </a:rPr>
                        <a:t>$25,000​</a:t>
                      </a:r>
                    </a:p>
                  </a:txBody>
                  <a:tcPr anchor="ctr">
                    <a:solidFill>
                      <a:schemeClr val="accent6">
                        <a:alpha val="20000"/>
                      </a:schemeClr>
                    </a:solidFill>
                  </a:tcPr>
                </a:tc>
                <a:extLst>
                  <a:ext uri="{0D108BD9-81ED-4DB2-BD59-A6C34878D82A}">
                    <a16:rowId xmlns:a16="http://schemas.microsoft.com/office/drawing/2014/main" val="2282084003"/>
                  </a:ext>
                </a:extLst>
              </a:tr>
              <a:tr h="536981">
                <a:tc>
                  <a:txBody>
                    <a:bodyPr/>
                    <a:lstStyle/>
                    <a:p>
                      <a:pPr algn="ctr" rtl="0" fontAlgn="base"/>
                      <a:r>
                        <a:rPr lang="en-US" sz="1100" b="0" spc="100" baseline="0" dirty="0">
                          <a:solidFill>
                            <a:schemeClr val="accent1">
                              <a:lumMod val="40000"/>
                              <a:lumOff val="60000"/>
                            </a:schemeClr>
                          </a:solidFill>
                          <a:effectLst/>
                          <a:latin typeface="+mj-lt"/>
                        </a:rPr>
                        <a:t>20XX​</a:t>
                      </a:r>
                      <a:endParaRPr lang="en-US" sz="1100" b="0" i="0" spc="100" baseline="0" dirty="0">
                        <a:solidFill>
                          <a:schemeClr val="accent1">
                            <a:lumMod val="40000"/>
                            <a:lumOff val="60000"/>
                          </a:schemeClr>
                        </a:solidFill>
                        <a:effectLst/>
                        <a:latin typeface="+mj-lt"/>
                      </a:endParaRPr>
                    </a:p>
                  </a:txBody>
                  <a:tcPr marL="78782" marR="78782" marT="39391" marB="39391" anchor="ctr"/>
                </a:tc>
                <a:tc>
                  <a:txBody>
                    <a:bodyPr/>
                    <a:lstStyle/>
                    <a:p>
                      <a:pPr algn="ctr" rtl="0" fontAlgn="base"/>
                      <a:r>
                        <a:rPr lang="en-US" sz="1100" b="0" i="0" dirty="0">
                          <a:solidFill>
                            <a:schemeClr val="bg1"/>
                          </a:solidFill>
                          <a:effectLst/>
                          <a:latin typeface="Avenir Next LT Pro" panose="020B0504020202020204" pitchFamily="34" charset="0"/>
                        </a:rPr>
                        <a:t>40​</a:t>
                      </a:r>
                    </a:p>
                  </a:txBody>
                  <a:tcPr anchor="ctr"/>
                </a:tc>
                <a:tc>
                  <a:txBody>
                    <a:bodyPr/>
                    <a:lstStyle/>
                    <a:p>
                      <a:pPr algn="ctr" rtl="0" fontAlgn="base"/>
                      <a:r>
                        <a:rPr lang="en-US" sz="1100" b="0" i="0" dirty="0">
                          <a:solidFill>
                            <a:schemeClr val="bg1"/>
                          </a:solidFill>
                          <a:effectLst/>
                          <a:latin typeface="Avenir Next LT Pro" panose="020B0504020202020204" pitchFamily="34" charset="0"/>
                        </a:rPr>
                        <a:t>400​</a:t>
                      </a:r>
                    </a:p>
                  </a:txBody>
                  <a:tcPr anchor="ctr"/>
                </a:tc>
                <a:tc>
                  <a:txBody>
                    <a:bodyPr/>
                    <a:lstStyle/>
                    <a:p>
                      <a:pPr algn="ctr" rtl="0" fontAlgn="base"/>
                      <a:r>
                        <a:rPr lang="en-US" sz="1100" b="0" i="0" dirty="0">
                          <a:solidFill>
                            <a:schemeClr val="bg1"/>
                          </a:solidFill>
                          <a:effectLst/>
                          <a:latin typeface="Avenir Next LT Pro" panose="020B0504020202020204" pitchFamily="34" charset="0"/>
                        </a:rPr>
                        <a:t>$40,000​</a:t>
                      </a:r>
                    </a:p>
                  </a:txBody>
                  <a:tcPr anchor="ctr"/>
                </a:tc>
                <a:tc>
                  <a:txBody>
                    <a:bodyPr/>
                    <a:lstStyle/>
                    <a:p>
                      <a:pPr algn="ctr" rtl="0" fontAlgn="base"/>
                      <a:r>
                        <a:rPr lang="en-US" sz="1100" b="0" i="0" dirty="0">
                          <a:solidFill>
                            <a:schemeClr val="bg1"/>
                          </a:solidFill>
                          <a:effectLst/>
                          <a:latin typeface="Avenir Next LT Pro" panose="020B0504020202020204" pitchFamily="34" charset="0"/>
                        </a:rPr>
                        <a:t>$30,000</a:t>
                      </a:r>
                    </a:p>
                  </a:txBody>
                  <a:tcPr anchor="ctr"/>
                </a:tc>
                <a:extLst>
                  <a:ext uri="{0D108BD9-81ED-4DB2-BD59-A6C34878D82A}">
                    <a16:rowId xmlns:a16="http://schemas.microsoft.com/office/drawing/2014/main" val="1849756459"/>
                  </a:ext>
                </a:extLst>
              </a:tr>
            </a:tbl>
          </a:graphicData>
        </a:graphic>
      </p:graphicFrame>
      <p:sp>
        <p:nvSpPr>
          <p:cNvPr id="65" name="Text Placeholder 64">
            <a:extLst>
              <a:ext uri="{FF2B5EF4-FFF2-40B4-BE49-F238E27FC236}">
                <a16:creationId xmlns:a16="http://schemas.microsoft.com/office/drawing/2014/main" id="{0D6DF9DB-199B-4C70-8114-ED4B77E2921D}"/>
              </a:ext>
            </a:extLst>
          </p:cNvPr>
          <p:cNvSpPr>
            <a:spLocks noGrp="1"/>
          </p:cNvSpPr>
          <p:nvPr>
            <p:ph type="body" sz="quarter" idx="37"/>
          </p:nvPr>
        </p:nvSpPr>
        <p:spPr>
          <a:xfrm>
            <a:off x="6912798" y="2339975"/>
            <a:ext cx="4360039" cy="449263"/>
          </a:xfrm>
        </p:spPr>
        <p:txBody>
          <a:bodyPr/>
          <a:lstStyle/>
          <a:p>
            <a:r>
              <a:rPr lang="en-US" dirty="0"/>
              <a:t>Revenue by year</a:t>
            </a:r>
          </a:p>
        </p:txBody>
      </p:sp>
      <p:graphicFrame>
        <p:nvGraphicFramePr>
          <p:cNvPr id="48" name="Content Placeholder 37" descr="Bar chart">
            <a:extLst>
              <a:ext uri="{FF2B5EF4-FFF2-40B4-BE49-F238E27FC236}">
                <a16:creationId xmlns:a16="http://schemas.microsoft.com/office/drawing/2014/main" id="{4E8184C2-9E68-48D4-BCC6-EF4E09E80397}"/>
              </a:ext>
            </a:extLst>
          </p:cNvPr>
          <p:cNvGraphicFramePr>
            <a:graphicFrameLocks noGrp="1"/>
          </p:cNvGraphicFramePr>
          <p:nvPr>
            <p:ph sz="quarter" idx="39"/>
            <p:extLst>
              <p:ext uri="{D42A27DB-BD31-4B8C-83A1-F6EECF244321}">
                <p14:modId xmlns:p14="http://schemas.microsoft.com/office/powerpoint/2010/main" val="3677444235"/>
              </p:ext>
            </p:extLst>
          </p:nvPr>
        </p:nvGraphicFramePr>
        <p:xfrm>
          <a:off x="6898511" y="2782889"/>
          <a:ext cx="4360039" cy="3108960"/>
        </p:xfrm>
        <a:graphic>
          <a:graphicData uri="http://schemas.openxmlformats.org/drawingml/2006/chart">
            <c:chart xmlns:c="http://schemas.openxmlformats.org/drawingml/2006/chart" xmlns:r="http://schemas.openxmlformats.org/officeDocument/2006/relationships" r:id="rId2"/>
          </a:graphicData>
        </a:graphic>
      </p:graphicFrame>
      <p:sp>
        <p:nvSpPr>
          <p:cNvPr id="81" name="Date Placeholder 80">
            <a:extLst>
              <a:ext uri="{FF2B5EF4-FFF2-40B4-BE49-F238E27FC236}">
                <a16:creationId xmlns:a16="http://schemas.microsoft.com/office/drawing/2014/main" id="{145DC384-179D-4D98-BDFC-0F504A188C18}"/>
              </a:ext>
            </a:extLst>
          </p:cNvPr>
          <p:cNvSpPr>
            <a:spLocks noGrp="1"/>
          </p:cNvSpPr>
          <p:nvPr>
            <p:ph type="dt" sz="half" idx="10"/>
          </p:nvPr>
        </p:nvSpPr>
        <p:spPr>
          <a:xfrm>
            <a:off x="838200" y="6356350"/>
            <a:ext cx="2743200" cy="365125"/>
          </a:xfrm>
        </p:spPr>
        <p:txBody>
          <a:bodyPr/>
          <a:lstStyle/>
          <a:p>
            <a:r>
              <a:rPr lang="en-US" dirty="0"/>
              <a:t>8/06/20XX</a:t>
            </a:r>
          </a:p>
        </p:txBody>
      </p:sp>
      <p:sp>
        <p:nvSpPr>
          <p:cNvPr id="82" name="Footer Placeholder 81">
            <a:extLst>
              <a:ext uri="{FF2B5EF4-FFF2-40B4-BE49-F238E27FC236}">
                <a16:creationId xmlns:a16="http://schemas.microsoft.com/office/drawing/2014/main" id="{7005FDD0-453E-4C96-B4CD-233F59CBAB4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83" name="Slide Number Placeholder 82">
            <a:extLst>
              <a:ext uri="{FF2B5EF4-FFF2-40B4-BE49-F238E27FC236}">
                <a16:creationId xmlns:a16="http://schemas.microsoft.com/office/drawing/2014/main" id="{3148E176-08DB-41A3-9A76-23011A0B3ED6}"/>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14</a:t>
            </a:fld>
            <a:endParaRPr lang="en-US" dirty="0"/>
          </a:p>
        </p:txBody>
      </p:sp>
    </p:spTree>
    <p:extLst>
      <p:ext uri="{BB962C8B-B14F-4D97-AF65-F5344CB8AC3E}">
        <p14:creationId xmlns:p14="http://schemas.microsoft.com/office/powerpoint/2010/main" val="1433309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23">
            <a:extLst>
              <a:ext uri="{FF2B5EF4-FFF2-40B4-BE49-F238E27FC236}">
                <a16:creationId xmlns:a16="http://schemas.microsoft.com/office/drawing/2014/main" id="{B4460716-6BD7-42C5-884B-FB370E074348}"/>
              </a:ext>
            </a:extLst>
          </p:cNvPr>
          <p:cNvSpPr>
            <a:spLocks noGrp="1"/>
          </p:cNvSpPr>
          <p:nvPr>
            <p:ph type="title"/>
          </p:nvPr>
        </p:nvSpPr>
        <p:spPr/>
        <p:txBody>
          <a:bodyPr/>
          <a:lstStyle/>
          <a:p>
            <a:r>
              <a:rPr lang="en-US" dirty="0"/>
              <a:t>Two-year action plan</a:t>
            </a:r>
          </a:p>
        </p:txBody>
      </p:sp>
      <p:sp>
        <p:nvSpPr>
          <p:cNvPr id="98" name="Text Placeholder 97">
            <a:extLst>
              <a:ext uri="{FF2B5EF4-FFF2-40B4-BE49-F238E27FC236}">
                <a16:creationId xmlns:a16="http://schemas.microsoft.com/office/drawing/2014/main" id="{7BF85D80-939A-4D32-8E24-F43D30E98112}"/>
              </a:ext>
            </a:extLst>
          </p:cNvPr>
          <p:cNvSpPr>
            <a:spLocks noGrp="1"/>
          </p:cNvSpPr>
          <p:nvPr>
            <p:ph type="body" sz="quarter" idx="43"/>
          </p:nvPr>
        </p:nvSpPr>
        <p:spPr>
          <a:xfrm>
            <a:off x="2029367" y="2071320"/>
            <a:ext cx="1440088" cy="598827"/>
          </a:xfrm>
        </p:spPr>
        <p:txBody>
          <a:bodyPr/>
          <a:lstStyle/>
          <a:p>
            <a:r>
              <a:rPr lang="en-ZA" dirty="0"/>
              <a:t>Supply volunteers​</a:t>
            </a:r>
            <a:endParaRPr lang="en-US" dirty="0"/>
          </a:p>
        </p:txBody>
      </p:sp>
      <p:sp>
        <p:nvSpPr>
          <p:cNvPr id="99" name="Text Placeholder 98">
            <a:extLst>
              <a:ext uri="{FF2B5EF4-FFF2-40B4-BE49-F238E27FC236}">
                <a16:creationId xmlns:a16="http://schemas.microsoft.com/office/drawing/2014/main" id="{2D19FA91-F1E7-4EBD-BDE4-75CFCA5A263C}"/>
              </a:ext>
            </a:extLst>
          </p:cNvPr>
          <p:cNvSpPr>
            <a:spLocks noGrp="1"/>
          </p:cNvSpPr>
          <p:nvPr>
            <p:ph type="body" sz="quarter" idx="44"/>
          </p:nvPr>
        </p:nvSpPr>
        <p:spPr>
          <a:xfrm>
            <a:off x="4397612" y="2071320"/>
            <a:ext cx="1440088" cy="598827"/>
          </a:xfrm>
        </p:spPr>
        <p:txBody>
          <a:bodyPr/>
          <a:lstStyle/>
          <a:p>
            <a:r>
              <a:rPr lang="en-ZA" dirty="0"/>
              <a:t>Run focus groups​</a:t>
            </a:r>
            <a:endParaRPr lang="en-US" dirty="0"/>
          </a:p>
        </p:txBody>
      </p:sp>
      <p:sp>
        <p:nvSpPr>
          <p:cNvPr id="100" name="Text Placeholder 99">
            <a:extLst>
              <a:ext uri="{FF2B5EF4-FFF2-40B4-BE49-F238E27FC236}">
                <a16:creationId xmlns:a16="http://schemas.microsoft.com/office/drawing/2014/main" id="{976F8A2B-9ED8-48BE-85E3-75888951B264}"/>
              </a:ext>
            </a:extLst>
          </p:cNvPr>
          <p:cNvSpPr>
            <a:spLocks noGrp="1"/>
          </p:cNvSpPr>
          <p:nvPr>
            <p:ph type="body" sz="quarter" idx="45"/>
          </p:nvPr>
        </p:nvSpPr>
        <p:spPr>
          <a:xfrm>
            <a:off x="8344687" y="2071320"/>
            <a:ext cx="1440088" cy="598827"/>
          </a:xfrm>
        </p:spPr>
        <p:txBody>
          <a:bodyPr/>
          <a:lstStyle/>
          <a:p>
            <a:r>
              <a:rPr lang="en-ZA" dirty="0"/>
              <a:t>Gather feedback​</a:t>
            </a:r>
            <a:endParaRPr lang="en-US" dirty="0"/>
          </a:p>
        </p:txBody>
      </p:sp>
      <p:sp>
        <p:nvSpPr>
          <p:cNvPr id="167" name="Text Placeholder 166">
            <a:extLst>
              <a:ext uri="{FF2B5EF4-FFF2-40B4-BE49-F238E27FC236}">
                <a16:creationId xmlns:a16="http://schemas.microsoft.com/office/drawing/2014/main" id="{4BD31BFB-3E67-4778-9D30-28AC41FD64C0}"/>
              </a:ext>
            </a:extLst>
          </p:cNvPr>
          <p:cNvSpPr>
            <a:spLocks noGrp="1"/>
          </p:cNvSpPr>
          <p:nvPr>
            <p:ph type="body" sz="quarter" idx="41"/>
          </p:nvPr>
        </p:nvSpPr>
        <p:spPr>
          <a:xfrm>
            <a:off x="653772" y="2763180"/>
            <a:ext cx="1021001" cy="501726"/>
          </a:xfrm>
        </p:spPr>
        <p:txBody>
          <a:bodyPr>
            <a:normAutofit/>
          </a:bodyPr>
          <a:lstStyle/>
          <a:p>
            <a:r>
              <a:rPr lang="en-US" dirty="0"/>
              <a:t>20XX</a:t>
            </a:r>
          </a:p>
        </p:txBody>
      </p:sp>
      <p:sp>
        <p:nvSpPr>
          <p:cNvPr id="39" name="Text Placeholder 38">
            <a:extLst>
              <a:ext uri="{FF2B5EF4-FFF2-40B4-BE49-F238E27FC236}">
                <a16:creationId xmlns:a16="http://schemas.microsoft.com/office/drawing/2014/main" id="{EB41788B-5A4D-4A23-BB14-7455046EF96C}"/>
              </a:ext>
            </a:extLst>
          </p:cNvPr>
          <p:cNvSpPr>
            <a:spLocks noGrp="1"/>
          </p:cNvSpPr>
          <p:nvPr>
            <p:ph type="body" sz="quarter" idx="17"/>
          </p:nvPr>
        </p:nvSpPr>
        <p:spPr>
          <a:xfrm>
            <a:off x="1712346" y="3170170"/>
            <a:ext cx="495300" cy="652276"/>
          </a:xfrm>
        </p:spPr>
        <p:txBody>
          <a:bodyPr/>
          <a:lstStyle/>
          <a:p>
            <a:r>
              <a:rPr lang="en-US" dirty="0"/>
              <a:t>Jan</a:t>
            </a:r>
          </a:p>
        </p:txBody>
      </p:sp>
      <p:sp>
        <p:nvSpPr>
          <p:cNvPr id="40" name="Text Placeholder 39">
            <a:extLst>
              <a:ext uri="{FF2B5EF4-FFF2-40B4-BE49-F238E27FC236}">
                <a16:creationId xmlns:a16="http://schemas.microsoft.com/office/drawing/2014/main" id="{694BF050-9C6D-4081-95CF-F6BC29EABCC4}"/>
              </a:ext>
            </a:extLst>
          </p:cNvPr>
          <p:cNvSpPr>
            <a:spLocks noGrp="1"/>
          </p:cNvSpPr>
          <p:nvPr>
            <p:ph type="body" sz="quarter" idx="18"/>
          </p:nvPr>
        </p:nvSpPr>
        <p:spPr>
          <a:xfrm>
            <a:off x="2501761" y="3170170"/>
            <a:ext cx="495300" cy="652276"/>
          </a:xfrm>
        </p:spPr>
        <p:txBody>
          <a:bodyPr/>
          <a:lstStyle/>
          <a:p>
            <a:r>
              <a:rPr lang="en-US" dirty="0"/>
              <a:t>Feb</a:t>
            </a:r>
          </a:p>
        </p:txBody>
      </p:sp>
      <p:sp>
        <p:nvSpPr>
          <p:cNvPr id="41" name="Text Placeholder 40">
            <a:extLst>
              <a:ext uri="{FF2B5EF4-FFF2-40B4-BE49-F238E27FC236}">
                <a16:creationId xmlns:a16="http://schemas.microsoft.com/office/drawing/2014/main" id="{3C776D64-FE99-43B5-BA03-94B7B0EDC50A}"/>
              </a:ext>
            </a:extLst>
          </p:cNvPr>
          <p:cNvSpPr>
            <a:spLocks noGrp="1"/>
          </p:cNvSpPr>
          <p:nvPr>
            <p:ph type="body" sz="quarter" idx="19"/>
          </p:nvPr>
        </p:nvSpPr>
        <p:spPr>
          <a:xfrm>
            <a:off x="3291176" y="3170170"/>
            <a:ext cx="495300" cy="652276"/>
          </a:xfrm>
        </p:spPr>
        <p:txBody>
          <a:bodyPr/>
          <a:lstStyle/>
          <a:p>
            <a:r>
              <a:rPr lang="en-US" dirty="0"/>
              <a:t>Mar</a:t>
            </a:r>
          </a:p>
        </p:txBody>
      </p:sp>
      <p:sp>
        <p:nvSpPr>
          <p:cNvPr id="42" name="Text Placeholder 41">
            <a:extLst>
              <a:ext uri="{FF2B5EF4-FFF2-40B4-BE49-F238E27FC236}">
                <a16:creationId xmlns:a16="http://schemas.microsoft.com/office/drawing/2014/main" id="{D52F622E-B59E-4A96-8D3E-3B13A871F5B2}"/>
              </a:ext>
            </a:extLst>
          </p:cNvPr>
          <p:cNvSpPr>
            <a:spLocks noGrp="1"/>
          </p:cNvSpPr>
          <p:nvPr>
            <p:ph type="body" sz="quarter" idx="20"/>
          </p:nvPr>
        </p:nvSpPr>
        <p:spPr>
          <a:xfrm>
            <a:off x="4080591" y="3170170"/>
            <a:ext cx="495300" cy="652276"/>
          </a:xfrm>
        </p:spPr>
        <p:txBody>
          <a:bodyPr/>
          <a:lstStyle/>
          <a:p>
            <a:r>
              <a:rPr lang="en-US" dirty="0"/>
              <a:t>Apr</a:t>
            </a:r>
          </a:p>
        </p:txBody>
      </p:sp>
      <p:sp>
        <p:nvSpPr>
          <p:cNvPr id="43" name="Text Placeholder 42">
            <a:extLst>
              <a:ext uri="{FF2B5EF4-FFF2-40B4-BE49-F238E27FC236}">
                <a16:creationId xmlns:a16="http://schemas.microsoft.com/office/drawing/2014/main" id="{7D2FEB08-6B21-4BF7-97FE-A5781DCE93AB}"/>
              </a:ext>
            </a:extLst>
          </p:cNvPr>
          <p:cNvSpPr>
            <a:spLocks noGrp="1"/>
          </p:cNvSpPr>
          <p:nvPr>
            <p:ph type="body" sz="quarter" idx="21"/>
          </p:nvPr>
        </p:nvSpPr>
        <p:spPr>
          <a:xfrm>
            <a:off x="4810807" y="3170170"/>
            <a:ext cx="615310" cy="652276"/>
          </a:xfrm>
        </p:spPr>
        <p:txBody>
          <a:bodyPr/>
          <a:lstStyle/>
          <a:p>
            <a:r>
              <a:rPr lang="en-US" dirty="0"/>
              <a:t>May</a:t>
            </a:r>
          </a:p>
        </p:txBody>
      </p:sp>
      <p:sp>
        <p:nvSpPr>
          <p:cNvPr id="44" name="Text Placeholder 43">
            <a:extLst>
              <a:ext uri="{FF2B5EF4-FFF2-40B4-BE49-F238E27FC236}">
                <a16:creationId xmlns:a16="http://schemas.microsoft.com/office/drawing/2014/main" id="{1F2F0017-CCFD-4F8D-83B7-E01482D56018}"/>
              </a:ext>
            </a:extLst>
          </p:cNvPr>
          <p:cNvSpPr>
            <a:spLocks noGrp="1"/>
          </p:cNvSpPr>
          <p:nvPr>
            <p:ph type="body" sz="quarter" idx="22"/>
          </p:nvPr>
        </p:nvSpPr>
        <p:spPr>
          <a:xfrm>
            <a:off x="5659421" y="3170170"/>
            <a:ext cx="495300" cy="652276"/>
          </a:xfrm>
        </p:spPr>
        <p:txBody>
          <a:bodyPr/>
          <a:lstStyle/>
          <a:p>
            <a:r>
              <a:rPr lang="en-US" dirty="0"/>
              <a:t>Jun</a:t>
            </a:r>
          </a:p>
        </p:txBody>
      </p:sp>
      <p:sp>
        <p:nvSpPr>
          <p:cNvPr id="45" name="Text Placeholder 44">
            <a:extLst>
              <a:ext uri="{FF2B5EF4-FFF2-40B4-BE49-F238E27FC236}">
                <a16:creationId xmlns:a16="http://schemas.microsoft.com/office/drawing/2014/main" id="{D11CC642-FC71-4C7D-AD0A-828E2A08DFA7}"/>
              </a:ext>
            </a:extLst>
          </p:cNvPr>
          <p:cNvSpPr>
            <a:spLocks noGrp="1"/>
          </p:cNvSpPr>
          <p:nvPr>
            <p:ph type="body" sz="quarter" idx="23"/>
          </p:nvPr>
        </p:nvSpPr>
        <p:spPr>
          <a:xfrm>
            <a:off x="6448836" y="3170170"/>
            <a:ext cx="495300" cy="652276"/>
          </a:xfrm>
        </p:spPr>
        <p:txBody>
          <a:bodyPr/>
          <a:lstStyle/>
          <a:p>
            <a:r>
              <a:rPr lang="en-US" dirty="0"/>
              <a:t>Jul</a:t>
            </a:r>
          </a:p>
        </p:txBody>
      </p:sp>
      <p:sp>
        <p:nvSpPr>
          <p:cNvPr id="46" name="Text Placeholder 45">
            <a:extLst>
              <a:ext uri="{FF2B5EF4-FFF2-40B4-BE49-F238E27FC236}">
                <a16:creationId xmlns:a16="http://schemas.microsoft.com/office/drawing/2014/main" id="{E8C7418D-7FF7-4E18-BFD3-32B69D0C4148}"/>
              </a:ext>
            </a:extLst>
          </p:cNvPr>
          <p:cNvSpPr>
            <a:spLocks noGrp="1"/>
          </p:cNvSpPr>
          <p:nvPr>
            <p:ph type="body" sz="quarter" idx="24"/>
          </p:nvPr>
        </p:nvSpPr>
        <p:spPr>
          <a:xfrm>
            <a:off x="7238251" y="3170170"/>
            <a:ext cx="495300" cy="652276"/>
          </a:xfrm>
        </p:spPr>
        <p:txBody>
          <a:bodyPr/>
          <a:lstStyle/>
          <a:p>
            <a:r>
              <a:rPr lang="en-US" dirty="0"/>
              <a:t>Aug</a:t>
            </a:r>
          </a:p>
        </p:txBody>
      </p:sp>
      <p:sp>
        <p:nvSpPr>
          <p:cNvPr id="47" name="Text Placeholder 46">
            <a:extLst>
              <a:ext uri="{FF2B5EF4-FFF2-40B4-BE49-F238E27FC236}">
                <a16:creationId xmlns:a16="http://schemas.microsoft.com/office/drawing/2014/main" id="{2DD50C26-54E4-4467-95B8-E8541DDA6ACD}"/>
              </a:ext>
            </a:extLst>
          </p:cNvPr>
          <p:cNvSpPr>
            <a:spLocks noGrp="1"/>
          </p:cNvSpPr>
          <p:nvPr>
            <p:ph type="body" sz="quarter" idx="25"/>
          </p:nvPr>
        </p:nvSpPr>
        <p:spPr>
          <a:xfrm>
            <a:off x="8027666" y="3170170"/>
            <a:ext cx="495300" cy="652276"/>
          </a:xfrm>
        </p:spPr>
        <p:txBody>
          <a:bodyPr/>
          <a:lstStyle/>
          <a:p>
            <a:r>
              <a:rPr lang="en-US" dirty="0"/>
              <a:t>Sep</a:t>
            </a:r>
          </a:p>
        </p:txBody>
      </p:sp>
      <p:sp>
        <p:nvSpPr>
          <p:cNvPr id="48" name="Text Placeholder 47">
            <a:extLst>
              <a:ext uri="{FF2B5EF4-FFF2-40B4-BE49-F238E27FC236}">
                <a16:creationId xmlns:a16="http://schemas.microsoft.com/office/drawing/2014/main" id="{F41FF637-BB1E-44A4-893A-775347AA469C}"/>
              </a:ext>
            </a:extLst>
          </p:cNvPr>
          <p:cNvSpPr>
            <a:spLocks noGrp="1"/>
          </p:cNvSpPr>
          <p:nvPr>
            <p:ph type="body" sz="quarter" idx="26"/>
          </p:nvPr>
        </p:nvSpPr>
        <p:spPr>
          <a:xfrm>
            <a:off x="8817081" y="3170170"/>
            <a:ext cx="495300" cy="652276"/>
          </a:xfrm>
        </p:spPr>
        <p:txBody>
          <a:bodyPr/>
          <a:lstStyle/>
          <a:p>
            <a:r>
              <a:rPr lang="en-US" dirty="0"/>
              <a:t>Oct</a:t>
            </a:r>
          </a:p>
        </p:txBody>
      </p:sp>
      <p:sp>
        <p:nvSpPr>
          <p:cNvPr id="49" name="Text Placeholder 48">
            <a:extLst>
              <a:ext uri="{FF2B5EF4-FFF2-40B4-BE49-F238E27FC236}">
                <a16:creationId xmlns:a16="http://schemas.microsoft.com/office/drawing/2014/main" id="{6969BA4E-1EAE-41C8-BB18-657979AE5B0A}"/>
              </a:ext>
            </a:extLst>
          </p:cNvPr>
          <p:cNvSpPr>
            <a:spLocks noGrp="1"/>
          </p:cNvSpPr>
          <p:nvPr>
            <p:ph type="body" sz="quarter" idx="27"/>
          </p:nvPr>
        </p:nvSpPr>
        <p:spPr>
          <a:xfrm>
            <a:off x="9606496" y="3170170"/>
            <a:ext cx="495300" cy="652276"/>
          </a:xfrm>
        </p:spPr>
        <p:txBody>
          <a:bodyPr/>
          <a:lstStyle/>
          <a:p>
            <a:r>
              <a:rPr lang="en-US" dirty="0"/>
              <a:t>Nov</a:t>
            </a:r>
          </a:p>
        </p:txBody>
      </p:sp>
      <p:sp>
        <p:nvSpPr>
          <p:cNvPr id="50" name="Text Placeholder 49">
            <a:extLst>
              <a:ext uri="{FF2B5EF4-FFF2-40B4-BE49-F238E27FC236}">
                <a16:creationId xmlns:a16="http://schemas.microsoft.com/office/drawing/2014/main" id="{4FC033C2-738F-4CE1-9D96-79DEF7476926}"/>
              </a:ext>
            </a:extLst>
          </p:cNvPr>
          <p:cNvSpPr>
            <a:spLocks noGrp="1"/>
          </p:cNvSpPr>
          <p:nvPr>
            <p:ph type="body" sz="quarter" idx="28"/>
          </p:nvPr>
        </p:nvSpPr>
        <p:spPr>
          <a:xfrm>
            <a:off x="10395907" y="3170170"/>
            <a:ext cx="495300" cy="652276"/>
          </a:xfrm>
        </p:spPr>
        <p:txBody>
          <a:bodyPr/>
          <a:lstStyle/>
          <a:p>
            <a:r>
              <a:rPr lang="en-US" dirty="0"/>
              <a:t>Dec</a:t>
            </a:r>
          </a:p>
        </p:txBody>
      </p:sp>
      <p:sp>
        <p:nvSpPr>
          <p:cNvPr id="134" name="Text Placeholder 133">
            <a:extLst>
              <a:ext uri="{FF2B5EF4-FFF2-40B4-BE49-F238E27FC236}">
                <a16:creationId xmlns:a16="http://schemas.microsoft.com/office/drawing/2014/main" id="{143D4C69-4A2E-485F-8CB1-74C4E2984650}"/>
              </a:ext>
            </a:extLst>
          </p:cNvPr>
          <p:cNvSpPr>
            <a:spLocks noGrp="1"/>
          </p:cNvSpPr>
          <p:nvPr>
            <p:ph type="body" sz="quarter" idx="46"/>
          </p:nvPr>
        </p:nvSpPr>
        <p:spPr>
          <a:xfrm>
            <a:off x="2029367" y="3862599"/>
            <a:ext cx="1440088" cy="549318"/>
          </a:xfrm>
        </p:spPr>
        <p:txBody>
          <a:bodyPr/>
          <a:lstStyle/>
          <a:p>
            <a:r>
              <a:rPr lang="en-ZA" dirty="0"/>
              <a:t>Test with start ups​</a:t>
            </a:r>
            <a:endParaRPr lang="en-US" dirty="0"/>
          </a:p>
        </p:txBody>
      </p:sp>
      <p:sp>
        <p:nvSpPr>
          <p:cNvPr id="35" name="Text Placeholder 34">
            <a:extLst>
              <a:ext uri="{FF2B5EF4-FFF2-40B4-BE49-F238E27FC236}">
                <a16:creationId xmlns:a16="http://schemas.microsoft.com/office/drawing/2014/main" id="{04F31490-B2B7-4426-8E85-2B946D473289}"/>
              </a:ext>
            </a:extLst>
          </p:cNvPr>
          <p:cNvSpPr>
            <a:spLocks noGrp="1"/>
          </p:cNvSpPr>
          <p:nvPr>
            <p:ph type="body" sz="quarter" idx="47"/>
          </p:nvPr>
        </p:nvSpPr>
        <p:spPr>
          <a:xfrm>
            <a:off x="5976442" y="3862599"/>
            <a:ext cx="1440088" cy="549318"/>
          </a:xfrm>
        </p:spPr>
        <p:txBody>
          <a:bodyPr>
            <a:normAutofit/>
          </a:bodyPr>
          <a:lstStyle/>
          <a:p>
            <a:r>
              <a:rPr lang="en-ZA" dirty="0"/>
              <a:t>Regional launch​</a:t>
            </a:r>
            <a:endParaRPr lang="en-US" dirty="0"/>
          </a:p>
        </p:txBody>
      </p:sp>
      <p:sp>
        <p:nvSpPr>
          <p:cNvPr id="135" name="Text Placeholder 134">
            <a:extLst>
              <a:ext uri="{FF2B5EF4-FFF2-40B4-BE49-F238E27FC236}">
                <a16:creationId xmlns:a16="http://schemas.microsoft.com/office/drawing/2014/main" id="{CCC6845F-1170-40DE-8F65-F6140059B86B}"/>
              </a:ext>
            </a:extLst>
          </p:cNvPr>
          <p:cNvSpPr>
            <a:spLocks noGrp="1"/>
          </p:cNvSpPr>
          <p:nvPr>
            <p:ph type="body" sz="quarter" idx="48"/>
          </p:nvPr>
        </p:nvSpPr>
        <p:spPr>
          <a:xfrm>
            <a:off x="9923517" y="3862599"/>
            <a:ext cx="1440088" cy="549318"/>
          </a:xfrm>
        </p:spPr>
        <p:txBody>
          <a:bodyPr/>
          <a:lstStyle/>
          <a:p>
            <a:r>
              <a:rPr lang="en-ZA" dirty="0"/>
              <a:t>Deliver to consumers​</a:t>
            </a:r>
            <a:endParaRPr lang="en-US" dirty="0"/>
          </a:p>
        </p:txBody>
      </p:sp>
      <p:sp>
        <p:nvSpPr>
          <p:cNvPr id="168" name="Text Placeholder 167">
            <a:extLst>
              <a:ext uri="{FF2B5EF4-FFF2-40B4-BE49-F238E27FC236}">
                <a16:creationId xmlns:a16="http://schemas.microsoft.com/office/drawing/2014/main" id="{C99EF7C8-7B17-4B3D-B6E9-E0C70F826BF8}"/>
              </a:ext>
            </a:extLst>
          </p:cNvPr>
          <p:cNvSpPr>
            <a:spLocks noGrp="1"/>
          </p:cNvSpPr>
          <p:nvPr>
            <p:ph type="body" sz="quarter" idx="42"/>
          </p:nvPr>
        </p:nvSpPr>
        <p:spPr>
          <a:xfrm>
            <a:off x="653772" y="4449967"/>
            <a:ext cx="1021001" cy="501726"/>
          </a:xfrm>
        </p:spPr>
        <p:txBody>
          <a:bodyPr>
            <a:normAutofit/>
          </a:bodyPr>
          <a:lstStyle/>
          <a:p>
            <a:r>
              <a:rPr lang="en-US" dirty="0"/>
              <a:t>20XX</a:t>
            </a:r>
          </a:p>
        </p:txBody>
      </p:sp>
      <p:sp>
        <p:nvSpPr>
          <p:cNvPr id="51" name="Text Placeholder 50">
            <a:extLst>
              <a:ext uri="{FF2B5EF4-FFF2-40B4-BE49-F238E27FC236}">
                <a16:creationId xmlns:a16="http://schemas.microsoft.com/office/drawing/2014/main" id="{05F5362C-3D75-4B57-BF1E-C3C283D110AB}"/>
              </a:ext>
            </a:extLst>
          </p:cNvPr>
          <p:cNvSpPr>
            <a:spLocks noGrp="1"/>
          </p:cNvSpPr>
          <p:nvPr>
            <p:ph type="body" sz="quarter" idx="29"/>
          </p:nvPr>
        </p:nvSpPr>
        <p:spPr>
          <a:xfrm>
            <a:off x="1712346" y="4871997"/>
            <a:ext cx="495300" cy="652272"/>
          </a:xfrm>
        </p:spPr>
        <p:txBody>
          <a:bodyPr/>
          <a:lstStyle/>
          <a:p>
            <a:r>
              <a:rPr lang="en-US" dirty="0"/>
              <a:t>Jan</a:t>
            </a:r>
          </a:p>
        </p:txBody>
      </p:sp>
      <p:sp>
        <p:nvSpPr>
          <p:cNvPr id="52" name="Text Placeholder 51">
            <a:extLst>
              <a:ext uri="{FF2B5EF4-FFF2-40B4-BE49-F238E27FC236}">
                <a16:creationId xmlns:a16="http://schemas.microsoft.com/office/drawing/2014/main" id="{6827CCF3-6234-44CD-A60B-0B28A5739DF7}"/>
              </a:ext>
            </a:extLst>
          </p:cNvPr>
          <p:cNvSpPr>
            <a:spLocks noGrp="1"/>
          </p:cNvSpPr>
          <p:nvPr>
            <p:ph type="body" sz="quarter" idx="30"/>
          </p:nvPr>
        </p:nvSpPr>
        <p:spPr>
          <a:xfrm>
            <a:off x="2501761" y="4871997"/>
            <a:ext cx="495300" cy="652272"/>
          </a:xfrm>
        </p:spPr>
        <p:txBody>
          <a:bodyPr/>
          <a:lstStyle/>
          <a:p>
            <a:r>
              <a:rPr lang="en-US" dirty="0"/>
              <a:t>Feb</a:t>
            </a:r>
          </a:p>
        </p:txBody>
      </p:sp>
      <p:sp>
        <p:nvSpPr>
          <p:cNvPr id="53" name="Text Placeholder 52">
            <a:extLst>
              <a:ext uri="{FF2B5EF4-FFF2-40B4-BE49-F238E27FC236}">
                <a16:creationId xmlns:a16="http://schemas.microsoft.com/office/drawing/2014/main" id="{895A0D32-F9FD-400E-83C0-733100E37C0F}"/>
              </a:ext>
            </a:extLst>
          </p:cNvPr>
          <p:cNvSpPr>
            <a:spLocks noGrp="1"/>
          </p:cNvSpPr>
          <p:nvPr>
            <p:ph type="body" sz="quarter" idx="31"/>
          </p:nvPr>
        </p:nvSpPr>
        <p:spPr>
          <a:xfrm>
            <a:off x="3291176" y="4871997"/>
            <a:ext cx="495300" cy="652272"/>
          </a:xfrm>
        </p:spPr>
        <p:txBody>
          <a:bodyPr/>
          <a:lstStyle/>
          <a:p>
            <a:r>
              <a:rPr lang="en-US" dirty="0"/>
              <a:t>Mar</a:t>
            </a:r>
          </a:p>
        </p:txBody>
      </p:sp>
      <p:sp>
        <p:nvSpPr>
          <p:cNvPr id="54" name="Text Placeholder 53">
            <a:extLst>
              <a:ext uri="{FF2B5EF4-FFF2-40B4-BE49-F238E27FC236}">
                <a16:creationId xmlns:a16="http://schemas.microsoft.com/office/drawing/2014/main" id="{565976EC-94E5-41FE-9E80-B40A9CC7ABA2}"/>
              </a:ext>
            </a:extLst>
          </p:cNvPr>
          <p:cNvSpPr>
            <a:spLocks noGrp="1"/>
          </p:cNvSpPr>
          <p:nvPr>
            <p:ph type="body" sz="quarter" idx="32"/>
          </p:nvPr>
        </p:nvSpPr>
        <p:spPr>
          <a:xfrm>
            <a:off x="4080591" y="4871997"/>
            <a:ext cx="495300" cy="652272"/>
          </a:xfrm>
        </p:spPr>
        <p:txBody>
          <a:bodyPr/>
          <a:lstStyle/>
          <a:p>
            <a:r>
              <a:rPr lang="en-US" dirty="0"/>
              <a:t>Apr</a:t>
            </a:r>
          </a:p>
        </p:txBody>
      </p:sp>
      <p:sp>
        <p:nvSpPr>
          <p:cNvPr id="55" name="Text Placeholder 54">
            <a:extLst>
              <a:ext uri="{FF2B5EF4-FFF2-40B4-BE49-F238E27FC236}">
                <a16:creationId xmlns:a16="http://schemas.microsoft.com/office/drawing/2014/main" id="{E0951A0C-6C97-4519-8A5F-87ABF67DFA5C}"/>
              </a:ext>
            </a:extLst>
          </p:cNvPr>
          <p:cNvSpPr>
            <a:spLocks noGrp="1"/>
          </p:cNvSpPr>
          <p:nvPr>
            <p:ph type="body" sz="quarter" idx="33"/>
          </p:nvPr>
        </p:nvSpPr>
        <p:spPr>
          <a:xfrm>
            <a:off x="4810807" y="4871997"/>
            <a:ext cx="615310" cy="652272"/>
          </a:xfrm>
        </p:spPr>
        <p:txBody>
          <a:bodyPr/>
          <a:lstStyle/>
          <a:p>
            <a:r>
              <a:rPr lang="en-US" dirty="0"/>
              <a:t>May</a:t>
            </a:r>
          </a:p>
        </p:txBody>
      </p:sp>
      <p:sp>
        <p:nvSpPr>
          <p:cNvPr id="56" name="Text Placeholder 55">
            <a:extLst>
              <a:ext uri="{FF2B5EF4-FFF2-40B4-BE49-F238E27FC236}">
                <a16:creationId xmlns:a16="http://schemas.microsoft.com/office/drawing/2014/main" id="{9A4D4814-9B27-4B11-A2D8-0AAB1DBFE178}"/>
              </a:ext>
            </a:extLst>
          </p:cNvPr>
          <p:cNvSpPr>
            <a:spLocks noGrp="1"/>
          </p:cNvSpPr>
          <p:nvPr>
            <p:ph type="body" sz="quarter" idx="34"/>
          </p:nvPr>
        </p:nvSpPr>
        <p:spPr>
          <a:xfrm>
            <a:off x="5659421" y="4871997"/>
            <a:ext cx="495300" cy="652272"/>
          </a:xfrm>
        </p:spPr>
        <p:txBody>
          <a:bodyPr/>
          <a:lstStyle/>
          <a:p>
            <a:r>
              <a:rPr lang="en-US" dirty="0"/>
              <a:t>Jun</a:t>
            </a:r>
          </a:p>
        </p:txBody>
      </p:sp>
      <p:sp>
        <p:nvSpPr>
          <p:cNvPr id="57" name="Text Placeholder 56">
            <a:extLst>
              <a:ext uri="{FF2B5EF4-FFF2-40B4-BE49-F238E27FC236}">
                <a16:creationId xmlns:a16="http://schemas.microsoft.com/office/drawing/2014/main" id="{4AF74236-101C-4E25-940D-EC00B8AEB651}"/>
              </a:ext>
            </a:extLst>
          </p:cNvPr>
          <p:cNvSpPr>
            <a:spLocks noGrp="1"/>
          </p:cNvSpPr>
          <p:nvPr>
            <p:ph type="body" sz="quarter" idx="35"/>
          </p:nvPr>
        </p:nvSpPr>
        <p:spPr>
          <a:xfrm>
            <a:off x="6448836" y="4871997"/>
            <a:ext cx="495300" cy="652272"/>
          </a:xfrm>
        </p:spPr>
        <p:txBody>
          <a:bodyPr/>
          <a:lstStyle/>
          <a:p>
            <a:r>
              <a:rPr lang="en-US" dirty="0"/>
              <a:t>Jul</a:t>
            </a:r>
          </a:p>
        </p:txBody>
      </p:sp>
      <p:sp>
        <p:nvSpPr>
          <p:cNvPr id="58" name="Text Placeholder 57">
            <a:extLst>
              <a:ext uri="{FF2B5EF4-FFF2-40B4-BE49-F238E27FC236}">
                <a16:creationId xmlns:a16="http://schemas.microsoft.com/office/drawing/2014/main" id="{D85D8F90-2EBD-45EF-A882-6DAB9FFFB92D}"/>
              </a:ext>
            </a:extLst>
          </p:cNvPr>
          <p:cNvSpPr>
            <a:spLocks noGrp="1"/>
          </p:cNvSpPr>
          <p:nvPr>
            <p:ph type="body" sz="quarter" idx="36"/>
          </p:nvPr>
        </p:nvSpPr>
        <p:spPr>
          <a:xfrm>
            <a:off x="7238251" y="4871997"/>
            <a:ext cx="495300" cy="652272"/>
          </a:xfrm>
        </p:spPr>
        <p:txBody>
          <a:bodyPr/>
          <a:lstStyle/>
          <a:p>
            <a:r>
              <a:rPr lang="en-US" dirty="0"/>
              <a:t>Aug</a:t>
            </a:r>
          </a:p>
        </p:txBody>
      </p:sp>
      <p:sp>
        <p:nvSpPr>
          <p:cNvPr id="59" name="Text Placeholder 58">
            <a:extLst>
              <a:ext uri="{FF2B5EF4-FFF2-40B4-BE49-F238E27FC236}">
                <a16:creationId xmlns:a16="http://schemas.microsoft.com/office/drawing/2014/main" id="{28E13E37-B675-4F76-AEFD-C5F32734E453}"/>
              </a:ext>
            </a:extLst>
          </p:cNvPr>
          <p:cNvSpPr>
            <a:spLocks noGrp="1"/>
          </p:cNvSpPr>
          <p:nvPr>
            <p:ph type="body" sz="quarter" idx="37"/>
          </p:nvPr>
        </p:nvSpPr>
        <p:spPr>
          <a:xfrm>
            <a:off x="8027666" y="4871997"/>
            <a:ext cx="495300" cy="652272"/>
          </a:xfrm>
        </p:spPr>
        <p:txBody>
          <a:bodyPr/>
          <a:lstStyle/>
          <a:p>
            <a:r>
              <a:rPr lang="en-US" dirty="0"/>
              <a:t>Sep</a:t>
            </a:r>
          </a:p>
        </p:txBody>
      </p:sp>
      <p:sp>
        <p:nvSpPr>
          <p:cNvPr id="60" name="Text Placeholder 59">
            <a:extLst>
              <a:ext uri="{FF2B5EF4-FFF2-40B4-BE49-F238E27FC236}">
                <a16:creationId xmlns:a16="http://schemas.microsoft.com/office/drawing/2014/main" id="{A4F756B5-4A26-40F5-ADAA-FA4597F87723}"/>
              </a:ext>
            </a:extLst>
          </p:cNvPr>
          <p:cNvSpPr>
            <a:spLocks noGrp="1"/>
          </p:cNvSpPr>
          <p:nvPr>
            <p:ph type="body" sz="quarter" idx="38"/>
          </p:nvPr>
        </p:nvSpPr>
        <p:spPr>
          <a:xfrm>
            <a:off x="8817081" y="4871997"/>
            <a:ext cx="495300" cy="652272"/>
          </a:xfrm>
        </p:spPr>
        <p:txBody>
          <a:bodyPr/>
          <a:lstStyle/>
          <a:p>
            <a:r>
              <a:rPr lang="en-US" dirty="0"/>
              <a:t>Oct</a:t>
            </a:r>
          </a:p>
        </p:txBody>
      </p:sp>
      <p:sp>
        <p:nvSpPr>
          <p:cNvPr id="61" name="Text Placeholder 60">
            <a:extLst>
              <a:ext uri="{FF2B5EF4-FFF2-40B4-BE49-F238E27FC236}">
                <a16:creationId xmlns:a16="http://schemas.microsoft.com/office/drawing/2014/main" id="{03405DF6-005D-4735-BA82-62FB1343A8BB}"/>
              </a:ext>
            </a:extLst>
          </p:cNvPr>
          <p:cNvSpPr>
            <a:spLocks noGrp="1"/>
          </p:cNvSpPr>
          <p:nvPr>
            <p:ph type="body" sz="quarter" idx="39"/>
          </p:nvPr>
        </p:nvSpPr>
        <p:spPr>
          <a:xfrm>
            <a:off x="9606496" y="4871997"/>
            <a:ext cx="495300" cy="652272"/>
          </a:xfrm>
        </p:spPr>
        <p:txBody>
          <a:bodyPr/>
          <a:lstStyle/>
          <a:p>
            <a:r>
              <a:rPr lang="en-US" dirty="0"/>
              <a:t>Nov</a:t>
            </a:r>
          </a:p>
        </p:txBody>
      </p:sp>
      <p:sp>
        <p:nvSpPr>
          <p:cNvPr id="62" name="Text Placeholder 61">
            <a:extLst>
              <a:ext uri="{FF2B5EF4-FFF2-40B4-BE49-F238E27FC236}">
                <a16:creationId xmlns:a16="http://schemas.microsoft.com/office/drawing/2014/main" id="{FB6BBA2A-A9C9-48DE-BCFC-D8A8EA1C7879}"/>
              </a:ext>
            </a:extLst>
          </p:cNvPr>
          <p:cNvSpPr>
            <a:spLocks noGrp="1"/>
          </p:cNvSpPr>
          <p:nvPr>
            <p:ph type="body" sz="quarter" idx="40"/>
          </p:nvPr>
        </p:nvSpPr>
        <p:spPr>
          <a:xfrm>
            <a:off x="10395907" y="4871997"/>
            <a:ext cx="495300" cy="652272"/>
          </a:xfrm>
        </p:spPr>
        <p:txBody>
          <a:bodyPr/>
          <a:lstStyle/>
          <a:p>
            <a:r>
              <a:rPr lang="en-US" dirty="0"/>
              <a:t>Dec</a:t>
            </a:r>
          </a:p>
        </p:txBody>
      </p:sp>
      <p:grpSp>
        <p:nvGrpSpPr>
          <p:cNvPr id="38" name="Group 37">
            <a:extLst>
              <a:ext uri="{FF2B5EF4-FFF2-40B4-BE49-F238E27FC236}">
                <a16:creationId xmlns:a16="http://schemas.microsoft.com/office/drawing/2014/main" id="{A03E781E-7177-48E9-9719-BB669F0124F5}"/>
              </a:ext>
              <a:ext uri="{C183D7F6-B498-43B3-948B-1728B52AA6E4}">
                <adec:decorative xmlns:adec="http://schemas.microsoft.com/office/drawing/2017/decorative" val="1"/>
              </a:ext>
            </a:extLst>
          </p:cNvPr>
          <p:cNvGrpSpPr/>
          <p:nvPr/>
        </p:nvGrpSpPr>
        <p:grpSpPr>
          <a:xfrm>
            <a:off x="2749477" y="4411918"/>
            <a:ext cx="7895340" cy="344415"/>
            <a:chOff x="2749477" y="4411918"/>
            <a:chExt cx="7895340" cy="344415"/>
          </a:xfrm>
        </p:grpSpPr>
        <p:cxnSp>
          <p:nvCxnSpPr>
            <p:cNvPr id="63" name="Straight Connector 62">
              <a:extLst>
                <a:ext uri="{FF2B5EF4-FFF2-40B4-BE49-F238E27FC236}">
                  <a16:creationId xmlns:a16="http://schemas.microsoft.com/office/drawing/2014/main" id="{B3FAD773-C307-44DD-BC20-23F80EDB8FAD}"/>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263D7C3-68EE-450A-99BF-C66DAD63DFA8}"/>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B826A7B-47D1-4CDE-8FF9-017A0D2AB9AB}"/>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9277E97C-6CFA-4AF5-9696-0184E63B133F}"/>
              </a:ext>
              <a:ext uri="{C183D7F6-B498-43B3-948B-1728B52AA6E4}">
                <adec:decorative xmlns:adec="http://schemas.microsoft.com/office/drawing/2017/decorative" val="1"/>
              </a:ext>
            </a:extLst>
          </p:cNvPr>
          <p:cNvGrpSpPr/>
          <p:nvPr/>
        </p:nvGrpSpPr>
        <p:grpSpPr>
          <a:xfrm>
            <a:off x="2750737" y="2675138"/>
            <a:ext cx="6313957" cy="344415"/>
            <a:chOff x="2750737" y="2675138"/>
            <a:chExt cx="6313957" cy="344415"/>
          </a:xfrm>
        </p:grpSpPr>
        <p:cxnSp>
          <p:nvCxnSpPr>
            <p:cNvPr id="67" name="Straight Connector 66">
              <a:extLst>
                <a:ext uri="{FF2B5EF4-FFF2-40B4-BE49-F238E27FC236}">
                  <a16:creationId xmlns:a16="http://schemas.microsoft.com/office/drawing/2014/main" id="{AD3F2609-9CDD-4D75-A665-4D2F527EE61B}"/>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E94D322-7358-4254-A88B-5A447FF71665}"/>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8F81EB4-D578-4BDD-B7D3-447C2EB9DEF4}"/>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CB1CDAB1-6616-440C-AF3B-25D15E58B032}"/>
              </a:ext>
              <a:ext uri="{C183D7F6-B498-43B3-948B-1728B52AA6E4}">
                <adec:decorative xmlns:adec="http://schemas.microsoft.com/office/drawing/2017/decorative" val="1"/>
              </a:ext>
            </a:extLst>
          </p:cNvPr>
          <p:cNvGrpSpPr/>
          <p:nvPr/>
        </p:nvGrpSpPr>
        <p:grpSpPr>
          <a:xfrm>
            <a:off x="2047081" y="4694680"/>
            <a:ext cx="8510121" cy="0"/>
            <a:chOff x="1504814" y="2488864"/>
            <a:chExt cx="8510121" cy="0"/>
          </a:xfrm>
        </p:grpSpPr>
        <p:cxnSp>
          <p:nvCxnSpPr>
            <p:cNvPr id="71" name="Straight Connector 70">
              <a:extLst>
                <a:ext uri="{FF2B5EF4-FFF2-40B4-BE49-F238E27FC236}">
                  <a16:creationId xmlns:a16="http://schemas.microsoft.com/office/drawing/2014/main" id="{6B943732-F8BC-401F-86DD-4B1D62975598}"/>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47F7C68-9C08-4686-AD4C-750BB3E968C3}"/>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EEB642F-F9D2-45BD-9717-7AE8D2A0FC64}"/>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9EB02C2-E346-4354-AB07-DE0D08170EE0}"/>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DA133A3-8322-4AB6-887A-538C2806169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763F120-178A-40D1-A82A-2E4D9BA4B222}"/>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409BB41-3C37-4847-8DB0-9CF5D94625AD}"/>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E33A040-B4D3-4573-BD79-38B162540C37}"/>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38B288F-8E58-4652-98AC-366CE0363650}"/>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627EDDF-4725-48CD-A698-6BA9E5753D03}"/>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94E83A0-CFA3-4B96-BD81-39AB301E5B90}"/>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55EE8A88-DC8F-44A7-B104-AE0F5C8001D2}"/>
              </a:ext>
              <a:ext uri="{C183D7F6-B498-43B3-948B-1728B52AA6E4}">
                <adec:decorative xmlns:adec="http://schemas.microsoft.com/office/drawing/2017/decorative" val="1"/>
              </a:ext>
            </a:extLst>
          </p:cNvPr>
          <p:cNvGrpSpPr/>
          <p:nvPr/>
        </p:nvGrpSpPr>
        <p:grpSpPr>
          <a:xfrm>
            <a:off x="1872910" y="4599626"/>
            <a:ext cx="8858463" cy="174171"/>
            <a:chOff x="1835966" y="4162015"/>
            <a:chExt cx="8858463" cy="174171"/>
          </a:xfrm>
        </p:grpSpPr>
        <p:sp>
          <p:nvSpPr>
            <p:cNvPr id="83" name="Oval 234">
              <a:extLst>
                <a:ext uri="{FF2B5EF4-FFF2-40B4-BE49-F238E27FC236}">
                  <a16:creationId xmlns:a16="http://schemas.microsoft.com/office/drawing/2014/main" id="{EE82452B-60E4-4C51-82BC-CCA2E70AABF2}"/>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236">
              <a:extLst>
                <a:ext uri="{FF2B5EF4-FFF2-40B4-BE49-F238E27FC236}">
                  <a16:creationId xmlns:a16="http://schemas.microsoft.com/office/drawing/2014/main" id="{0FA953AE-6A30-49AB-ACDB-051FDE442310}"/>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238">
              <a:extLst>
                <a:ext uri="{FF2B5EF4-FFF2-40B4-BE49-F238E27FC236}">
                  <a16:creationId xmlns:a16="http://schemas.microsoft.com/office/drawing/2014/main" id="{29C9EFAF-D2A2-4FD8-BAAC-7A816BFA8382}"/>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240">
              <a:extLst>
                <a:ext uri="{FF2B5EF4-FFF2-40B4-BE49-F238E27FC236}">
                  <a16:creationId xmlns:a16="http://schemas.microsoft.com/office/drawing/2014/main" id="{82FCD094-57CC-4B70-97FA-1D9C45F11C89}"/>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242">
              <a:extLst>
                <a:ext uri="{FF2B5EF4-FFF2-40B4-BE49-F238E27FC236}">
                  <a16:creationId xmlns:a16="http://schemas.microsoft.com/office/drawing/2014/main" id="{8B4A3004-A427-4F04-825C-1C19BCF03556}"/>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244">
              <a:extLst>
                <a:ext uri="{FF2B5EF4-FFF2-40B4-BE49-F238E27FC236}">
                  <a16:creationId xmlns:a16="http://schemas.microsoft.com/office/drawing/2014/main" id="{CBE937C0-C4AD-43C6-8AA5-85DCB0F7800B}"/>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246">
              <a:extLst>
                <a:ext uri="{FF2B5EF4-FFF2-40B4-BE49-F238E27FC236}">
                  <a16:creationId xmlns:a16="http://schemas.microsoft.com/office/drawing/2014/main" id="{48478F5D-AC63-456C-A2A6-46E2C6079180}"/>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248">
              <a:extLst>
                <a:ext uri="{FF2B5EF4-FFF2-40B4-BE49-F238E27FC236}">
                  <a16:creationId xmlns:a16="http://schemas.microsoft.com/office/drawing/2014/main" id="{B87B26F3-280B-4BAC-A30B-6028AC9AADF3}"/>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250">
              <a:extLst>
                <a:ext uri="{FF2B5EF4-FFF2-40B4-BE49-F238E27FC236}">
                  <a16:creationId xmlns:a16="http://schemas.microsoft.com/office/drawing/2014/main" id="{62ED9F1E-FCE3-4CBC-A7C4-672C2816D899}"/>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252">
              <a:extLst>
                <a:ext uri="{FF2B5EF4-FFF2-40B4-BE49-F238E27FC236}">
                  <a16:creationId xmlns:a16="http://schemas.microsoft.com/office/drawing/2014/main" id="{E758D61B-A483-412E-865D-D1566EC029DC}"/>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254">
              <a:extLst>
                <a:ext uri="{FF2B5EF4-FFF2-40B4-BE49-F238E27FC236}">
                  <a16:creationId xmlns:a16="http://schemas.microsoft.com/office/drawing/2014/main" id="{3A79885B-A845-4504-B199-AA59BFC40826}"/>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256">
              <a:extLst>
                <a:ext uri="{FF2B5EF4-FFF2-40B4-BE49-F238E27FC236}">
                  <a16:creationId xmlns:a16="http://schemas.microsoft.com/office/drawing/2014/main" id="{7448D00D-9939-4654-90C0-B61DF4E4FB32}"/>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a:extLst>
              <a:ext uri="{FF2B5EF4-FFF2-40B4-BE49-F238E27FC236}">
                <a16:creationId xmlns:a16="http://schemas.microsoft.com/office/drawing/2014/main" id="{980EB1B1-085F-4C16-AA18-D1651CA90A86}"/>
              </a:ext>
              <a:ext uri="{C183D7F6-B498-43B3-948B-1728B52AA6E4}">
                <adec:decorative xmlns:adec="http://schemas.microsoft.com/office/drawing/2017/decorative" val="1"/>
              </a:ext>
            </a:extLst>
          </p:cNvPr>
          <p:cNvGrpSpPr/>
          <p:nvPr/>
        </p:nvGrpSpPr>
        <p:grpSpPr>
          <a:xfrm>
            <a:off x="2049387" y="2999128"/>
            <a:ext cx="8510121" cy="0"/>
            <a:chOff x="1504814" y="2488864"/>
            <a:chExt cx="8510121" cy="0"/>
          </a:xfrm>
        </p:grpSpPr>
        <p:cxnSp>
          <p:nvCxnSpPr>
            <p:cNvPr id="96" name="Straight Connector 95">
              <a:extLst>
                <a:ext uri="{FF2B5EF4-FFF2-40B4-BE49-F238E27FC236}">
                  <a16:creationId xmlns:a16="http://schemas.microsoft.com/office/drawing/2014/main" id="{49D60951-28D6-479D-B250-64EC93D45FA8}"/>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BCC5BA1-9669-4409-9A11-19731286BCAE}"/>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6D80429-1EA8-45B7-B748-86971D3A5B08}"/>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C08C031-8FA5-4593-86A8-73DD069056C9}"/>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C3F1058-5CC0-4F55-8238-F8A40C20FFD5}"/>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3512DCF-39ED-44A4-9108-B0FEF4FC669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AA9C9DE-690E-4AB4-86A2-C54F3A35314A}"/>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56FDA20-77A2-44E7-BDD5-6F8F06C2999C}"/>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FCC3E47-BC17-4BF6-8A00-B8D5959560E4}"/>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3164CF8-C9CC-47A3-9C15-50B0BF883428}"/>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A312809-1B0A-40E2-9D6B-860CCA43286B}"/>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AF67E0BE-3828-42FB-9AA7-3F803DB2D1B4}"/>
              </a:ext>
              <a:ext uri="{C183D7F6-B498-43B3-948B-1728B52AA6E4}">
                <adec:decorative xmlns:adec="http://schemas.microsoft.com/office/drawing/2017/decorative" val="1"/>
              </a:ext>
            </a:extLst>
          </p:cNvPr>
          <p:cNvGrpSpPr/>
          <p:nvPr/>
        </p:nvGrpSpPr>
        <p:grpSpPr>
          <a:xfrm>
            <a:off x="1872910" y="2903401"/>
            <a:ext cx="8858463" cy="174171"/>
            <a:chOff x="1835966" y="4162015"/>
            <a:chExt cx="8858463" cy="174171"/>
          </a:xfrm>
        </p:grpSpPr>
        <p:sp>
          <p:nvSpPr>
            <p:cNvPr id="111" name="Oval 234">
              <a:extLst>
                <a:ext uri="{FF2B5EF4-FFF2-40B4-BE49-F238E27FC236}">
                  <a16:creationId xmlns:a16="http://schemas.microsoft.com/office/drawing/2014/main" id="{B5B00848-3459-4661-A7EF-E75AC9C406C3}"/>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236">
              <a:extLst>
                <a:ext uri="{FF2B5EF4-FFF2-40B4-BE49-F238E27FC236}">
                  <a16:creationId xmlns:a16="http://schemas.microsoft.com/office/drawing/2014/main" id="{B894BB30-ECBC-4F62-9C74-0E3968350CBE}"/>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238">
              <a:extLst>
                <a:ext uri="{FF2B5EF4-FFF2-40B4-BE49-F238E27FC236}">
                  <a16:creationId xmlns:a16="http://schemas.microsoft.com/office/drawing/2014/main" id="{9CA8F390-1FEE-457A-8225-D51F7A253E9F}"/>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240">
              <a:extLst>
                <a:ext uri="{FF2B5EF4-FFF2-40B4-BE49-F238E27FC236}">
                  <a16:creationId xmlns:a16="http://schemas.microsoft.com/office/drawing/2014/main" id="{4E6F774F-40ED-467D-88A2-94AE11DC5018}"/>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242">
              <a:extLst>
                <a:ext uri="{FF2B5EF4-FFF2-40B4-BE49-F238E27FC236}">
                  <a16:creationId xmlns:a16="http://schemas.microsoft.com/office/drawing/2014/main" id="{EFFD4305-13D4-4942-B7CC-6DBCA01BF1AA}"/>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244">
              <a:extLst>
                <a:ext uri="{FF2B5EF4-FFF2-40B4-BE49-F238E27FC236}">
                  <a16:creationId xmlns:a16="http://schemas.microsoft.com/office/drawing/2014/main" id="{71A322C7-81AC-4059-88C9-E5BED09742AA}"/>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246">
              <a:extLst>
                <a:ext uri="{FF2B5EF4-FFF2-40B4-BE49-F238E27FC236}">
                  <a16:creationId xmlns:a16="http://schemas.microsoft.com/office/drawing/2014/main" id="{C34BC827-F7BE-4B4C-AA4F-F9CA43CE04A5}"/>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248">
              <a:extLst>
                <a:ext uri="{FF2B5EF4-FFF2-40B4-BE49-F238E27FC236}">
                  <a16:creationId xmlns:a16="http://schemas.microsoft.com/office/drawing/2014/main" id="{493D3EA3-98DA-45F8-A146-C11E2188C19F}"/>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250">
              <a:extLst>
                <a:ext uri="{FF2B5EF4-FFF2-40B4-BE49-F238E27FC236}">
                  <a16:creationId xmlns:a16="http://schemas.microsoft.com/office/drawing/2014/main" id="{2471905D-4879-4E49-B008-F9AA936C6EB4}"/>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252">
              <a:extLst>
                <a:ext uri="{FF2B5EF4-FFF2-40B4-BE49-F238E27FC236}">
                  <a16:creationId xmlns:a16="http://schemas.microsoft.com/office/drawing/2014/main" id="{ABC6EDE8-DC88-40DF-A932-C5D3BC7E32B1}"/>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254">
              <a:extLst>
                <a:ext uri="{FF2B5EF4-FFF2-40B4-BE49-F238E27FC236}">
                  <a16:creationId xmlns:a16="http://schemas.microsoft.com/office/drawing/2014/main" id="{F6056E70-C46E-4A13-8BA2-22B1D24C52CB}"/>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256">
              <a:extLst>
                <a:ext uri="{FF2B5EF4-FFF2-40B4-BE49-F238E27FC236}">
                  <a16:creationId xmlns:a16="http://schemas.microsoft.com/office/drawing/2014/main" id="{AA48B21D-0BDC-4CCA-AC74-C6A8A440A9CD}"/>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9" name="Date Placeholder 168">
            <a:extLst>
              <a:ext uri="{FF2B5EF4-FFF2-40B4-BE49-F238E27FC236}">
                <a16:creationId xmlns:a16="http://schemas.microsoft.com/office/drawing/2014/main" id="{090944DC-CB4A-4DAE-A801-92946C74EAAC}"/>
              </a:ext>
            </a:extLst>
          </p:cNvPr>
          <p:cNvSpPr>
            <a:spLocks noGrp="1"/>
          </p:cNvSpPr>
          <p:nvPr>
            <p:ph type="dt" sz="half" idx="10"/>
          </p:nvPr>
        </p:nvSpPr>
        <p:spPr>
          <a:xfrm>
            <a:off x="838200" y="6356350"/>
            <a:ext cx="2743200" cy="365125"/>
          </a:xfrm>
        </p:spPr>
        <p:txBody>
          <a:bodyPr/>
          <a:lstStyle/>
          <a:p>
            <a:r>
              <a:rPr lang="en-US" dirty="0"/>
              <a:t>8/06/20XX</a:t>
            </a:r>
          </a:p>
        </p:txBody>
      </p:sp>
      <p:sp>
        <p:nvSpPr>
          <p:cNvPr id="170" name="Footer Placeholder 169">
            <a:extLst>
              <a:ext uri="{FF2B5EF4-FFF2-40B4-BE49-F238E27FC236}">
                <a16:creationId xmlns:a16="http://schemas.microsoft.com/office/drawing/2014/main" id="{23D83515-2C49-4811-A872-1DAD2FEA5A03}"/>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71" name="Slide Number Placeholder 170">
            <a:extLst>
              <a:ext uri="{FF2B5EF4-FFF2-40B4-BE49-F238E27FC236}">
                <a16:creationId xmlns:a16="http://schemas.microsoft.com/office/drawing/2014/main" id="{A65CE78F-C6B9-4EEC-8B5C-FBBA91D3BFB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15</a:t>
            </a:fld>
            <a:endParaRPr lang="en-US" dirty="0"/>
          </a:p>
        </p:txBody>
      </p:sp>
    </p:spTree>
    <p:extLst>
      <p:ext uri="{BB962C8B-B14F-4D97-AF65-F5344CB8AC3E}">
        <p14:creationId xmlns:p14="http://schemas.microsoft.com/office/powerpoint/2010/main" val="2292769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103FBC2-93DA-4F24-B8BE-37966E29D590}"/>
              </a:ext>
            </a:extLst>
          </p:cNvPr>
          <p:cNvSpPr>
            <a:spLocks noGrp="1"/>
          </p:cNvSpPr>
          <p:nvPr>
            <p:ph type="title"/>
          </p:nvPr>
        </p:nvSpPr>
        <p:spPr>
          <a:xfrm>
            <a:off x="793750" y="715939"/>
            <a:ext cx="4864608" cy="365760"/>
          </a:xfrm>
        </p:spPr>
        <p:txBody>
          <a:bodyPr/>
          <a:lstStyle/>
          <a:p>
            <a:r>
              <a:rPr lang="en-US" dirty="0"/>
              <a:t>Financials</a:t>
            </a:r>
          </a:p>
        </p:txBody>
      </p:sp>
      <p:graphicFrame>
        <p:nvGraphicFramePr>
          <p:cNvPr id="42" name="Content Placeholder 41">
            <a:extLst>
              <a:ext uri="{FF2B5EF4-FFF2-40B4-BE49-F238E27FC236}">
                <a16:creationId xmlns:a16="http://schemas.microsoft.com/office/drawing/2014/main" id="{34ACB7E3-8F86-4C0E-9748-3F10EBD66EC9}"/>
              </a:ext>
            </a:extLst>
          </p:cNvPr>
          <p:cNvGraphicFramePr>
            <a:graphicFrameLocks noGrp="1"/>
          </p:cNvGraphicFramePr>
          <p:nvPr>
            <p:ph sz="quarter" idx="15"/>
            <p:extLst>
              <p:ext uri="{D42A27DB-BD31-4B8C-83A1-F6EECF244321}">
                <p14:modId xmlns:p14="http://schemas.microsoft.com/office/powerpoint/2010/main" val="1611776090"/>
              </p:ext>
            </p:extLst>
          </p:nvPr>
        </p:nvGraphicFramePr>
        <p:xfrm>
          <a:off x="793750" y="1238250"/>
          <a:ext cx="5418260" cy="4585861"/>
        </p:xfrm>
        <a:graphic>
          <a:graphicData uri="http://schemas.openxmlformats.org/drawingml/2006/table">
            <a:tbl>
              <a:tblPr firstRow="1" bandRow="1">
                <a:tableStyleId>{BDBED569-4797-4DF1-A0F4-6AAB3CD982D8}</a:tableStyleId>
              </a:tblPr>
              <a:tblGrid>
                <a:gridCol w="1789463">
                  <a:extLst>
                    <a:ext uri="{9D8B030D-6E8A-4147-A177-3AD203B41FA5}">
                      <a16:colId xmlns:a16="http://schemas.microsoft.com/office/drawing/2014/main" val="1517755082"/>
                    </a:ext>
                  </a:extLst>
                </a:gridCol>
                <a:gridCol w="1013670">
                  <a:extLst>
                    <a:ext uri="{9D8B030D-6E8A-4147-A177-3AD203B41FA5}">
                      <a16:colId xmlns:a16="http://schemas.microsoft.com/office/drawing/2014/main" val="2446386500"/>
                    </a:ext>
                  </a:extLst>
                </a:gridCol>
                <a:gridCol w="1016000">
                  <a:extLst>
                    <a:ext uri="{9D8B030D-6E8A-4147-A177-3AD203B41FA5}">
                      <a16:colId xmlns:a16="http://schemas.microsoft.com/office/drawing/2014/main" val="3308918160"/>
                    </a:ext>
                  </a:extLst>
                </a:gridCol>
                <a:gridCol w="1087120">
                  <a:extLst>
                    <a:ext uri="{9D8B030D-6E8A-4147-A177-3AD203B41FA5}">
                      <a16:colId xmlns:a16="http://schemas.microsoft.com/office/drawing/2014/main" val="1854486728"/>
                    </a:ext>
                  </a:extLst>
                </a:gridCol>
                <a:gridCol w="512007">
                  <a:extLst>
                    <a:ext uri="{9D8B030D-6E8A-4147-A177-3AD203B41FA5}">
                      <a16:colId xmlns:a16="http://schemas.microsoft.com/office/drawing/2014/main" val="1808496511"/>
                    </a:ext>
                  </a:extLst>
                </a:gridCol>
              </a:tblGrid>
              <a:tr h="401050">
                <a:tc>
                  <a:txBody>
                    <a:bodyPr/>
                    <a:lstStyle/>
                    <a:p>
                      <a:pPr algn="r"/>
                      <a:endParaRPr lang="en-US" sz="1200" cap="all" spc="400" baseline="0" dirty="0">
                        <a:solidFill>
                          <a:schemeClr val="bg1"/>
                        </a:solidFill>
                        <a:latin typeface="+mj-lt"/>
                      </a:endParaRPr>
                    </a:p>
                  </a:txBody>
                  <a:tcPr anchor="ctr"/>
                </a:tc>
                <a:tc>
                  <a:txBody>
                    <a:bodyPr/>
                    <a:lstStyle/>
                    <a:p>
                      <a:pPr algn="r"/>
                      <a:r>
                        <a:rPr lang="en-US" sz="1200" b="1" cap="all" spc="200" baseline="0" dirty="0">
                          <a:solidFill>
                            <a:schemeClr val="bg1"/>
                          </a:solidFill>
                        </a:rPr>
                        <a:t>Year 1</a:t>
                      </a:r>
                      <a:endParaRPr lang="en-US" sz="1200" b="1" cap="all" spc="200" baseline="0" dirty="0">
                        <a:solidFill>
                          <a:schemeClr val="bg1"/>
                        </a:solidFill>
                        <a:latin typeface="+mj-lt"/>
                      </a:endParaRPr>
                    </a:p>
                  </a:txBody>
                  <a:tcPr anchor="ctr"/>
                </a:tc>
                <a:tc>
                  <a:txBody>
                    <a:bodyPr/>
                    <a:lstStyle/>
                    <a:p>
                      <a:pPr algn="r"/>
                      <a:r>
                        <a:rPr lang="en-US" sz="1200" b="1" cap="all" spc="200" baseline="0" dirty="0">
                          <a:solidFill>
                            <a:schemeClr val="bg1"/>
                          </a:solidFill>
                        </a:rPr>
                        <a:t>Year 2</a:t>
                      </a:r>
                      <a:endParaRPr lang="en-US" sz="1200" b="1" cap="all" spc="200" baseline="0" dirty="0">
                        <a:solidFill>
                          <a:schemeClr val="bg1"/>
                        </a:solidFill>
                        <a:latin typeface="+mj-lt"/>
                      </a:endParaRPr>
                    </a:p>
                  </a:txBody>
                  <a:tcPr anchor="ctr"/>
                </a:tc>
                <a:tc>
                  <a:txBody>
                    <a:bodyPr/>
                    <a:lstStyle/>
                    <a:p>
                      <a:pPr algn="r"/>
                      <a:r>
                        <a:rPr lang="en-US" sz="1200" b="1" cap="all" spc="200" baseline="0" dirty="0">
                          <a:solidFill>
                            <a:schemeClr val="bg1"/>
                          </a:solidFill>
                        </a:rPr>
                        <a:t>year 3</a:t>
                      </a:r>
                      <a:endParaRPr lang="en-US" sz="1200" b="1" cap="all" spc="200" baseline="0" dirty="0">
                        <a:solidFill>
                          <a:schemeClr val="bg1"/>
                        </a:solidFill>
                        <a:latin typeface="+mj-lt"/>
                      </a:endParaRPr>
                    </a:p>
                  </a:txBody>
                  <a:tcPr anchor="ctr"/>
                </a:tc>
                <a:tc>
                  <a:txBody>
                    <a:bodyPr/>
                    <a:lstStyle/>
                    <a:p>
                      <a:pPr algn="r"/>
                      <a:endParaRPr lang="en-US" sz="1200" b="0" cap="all" spc="400" baseline="0" dirty="0">
                        <a:solidFill>
                          <a:schemeClr val="bg1"/>
                        </a:solidFill>
                        <a:latin typeface="+mj-lt"/>
                      </a:endParaRPr>
                    </a:p>
                  </a:txBody>
                  <a:tcPr anchor="ctr"/>
                </a:tc>
                <a:extLst>
                  <a:ext uri="{0D108BD9-81ED-4DB2-BD59-A6C34878D82A}">
                    <a16:rowId xmlns:a16="http://schemas.microsoft.com/office/drawing/2014/main" val="3100351803"/>
                  </a:ext>
                </a:extLst>
              </a:tr>
              <a:tr h="345510">
                <a:tc>
                  <a:txBody>
                    <a:bodyPr/>
                    <a:lstStyle/>
                    <a:p>
                      <a:pPr algn="l" rtl="0" fontAlgn="base"/>
                      <a:r>
                        <a:rPr lang="en-US" sz="1200" b="0" u="none" strike="noStrike" dirty="0">
                          <a:solidFill>
                            <a:schemeClr val="bg1"/>
                          </a:solidFill>
                          <a:effectLst/>
                        </a:rPr>
                        <a:t>Detailers</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5,000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40,000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160,000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tc>
                <a:extLst>
                  <a:ext uri="{0D108BD9-81ED-4DB2-BD59-A6C34878D82A}">
                    <a16:rowId xmlns:a16="http://schemas.microsoft.com/office/drawing/2014/main" val="2801628125"/>
                  </a:ext>
                </a:extLst>
              </a:tr>
              <a:tr h="347469">
                <a:tc>
                  <a:txBody>
                    <a:bodyPr/>
                    <a:lstStyle/>
                    <a:p>
                      <a:pPr algn="l" rtl="0" fontAlgn="base"/>
                      <a:r>
                        <a:rPr lang="en-US" sz="1200" b="0" u="none" strike="noStrike" dirty="0">
                          <a:solidFill>
                            <a:schemeClr val="bg1"/>
                          </a:solidFill>
                          <a:effectLst/>
                        </a:rPr>
                        <a:t>Users</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50,000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400,000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1,600,000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tc>
                <a:extLst>
                  <a:ext uri="{0D108BD9-81ED-4DB2-BD59-A6C34878D82A}">
                    <a16:rowId xmlns:a16="http://schemas.microsoft.com/office/drawing/2014/main" val="3635382780"/>
                  </a:ext>
                </a:extLst>
              </a:tr>
              <a:tr h="347468">
                <a:tc>
                  <a:txBody>
                    <a:bodyPr/>
                    <a:lstStyle/>
                    <a:p>
                      <a:pPr algn="l" rtl="0" fontAlgn="base"/>
                      <a:r>
                        <a:rPr lang="en-US" sz="1200" b="0" u="none" strike="noStrike" dirty="0">
                          <a:solidFill>
                            <a:schemeClr val="bg1"/>
                          </a:solidFill>
                          <a:effectLst/>
                        </a:rPr>
                        <a:t>Sales</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500,000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4,000,000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16,000,000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tc>
                <a:extLst>
                  <a:ext uri="{0D108BD9-81ED-4DB2-BD59-A6C34878D82A}">
                    <a16:rowId xmlns:a16="http://schemas.microsoft.com/office/drawing/2014/main" val="2282084003"/>
                  </a:ext>
                </a:extLst>
              </a:tr>
              <a:tr h="347469">
                <a:tc>
                  <a:txBody>
                    <a:bodyPr/>
                    <a:lstStyle/>
                    <a:p>
                      <a:pPr algn="l" rtl="0" fontAlgn="base"/>
                      <a:r>
                        <a:rPr lang="en-US" sz="1200" b="0" u="none" strike="noStrike" dirty="0">
                          <a:solidFill>
                            <a:schemeClr val="bg1"/>
                          </a:solidFill>
                          <a:effectLst/>
                        </a:rPr>
                        <a:t>Average Price per Sale</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75</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80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90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tc>
                <a:extLst>
                  <a:ext uri="{0D108BD9-81ED-4DB2-BD59-A6C34878D82A}">
                    <a16:rowId xmlns:a16="http://schemas.microsoft.com/office/drawing/2014/main" val="1849756459"/>
                  </a:ext>
                </a:extLst>
              </a:tr>
              <a:tr h="367088">
                <a:tc>
                  <a:txBody>
                    <a:bodyPr/>
                    <a:lstStyle/>
                    <a:p>
                      <a:pPr algn="l" rtl="0" fontAlgn="base"/>
                      <a:r>
                        <a:rPr lang="en-US" sz="1200" b="0" u="none" strike="noStrike" dirty="0">
                          <a:solidFill>
                            <a:schemeClr val="bg1"/>
                          </a:solidFill>
                          <a:effectLst/>
                        </a:rPr>
                        <a:t>Revenue @ 15%</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5,625,000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48,000,000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216,000,000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tc>
                <a:extLst>
                  <a:ext uri="{0D108BD9-81ED-4DB2-BD59-A6C34878D82A}">
                    <a16:rowId xmlns:a16="http://schemas.microsoft.com/office/drawing/2014/main" val="4151575269"/>
                  </a:ext>
                </a:extLst>
              </a:tr>
              <a:tr h="346379">
                <a:tc>
                  <a:txBody>
                    <a:bodyPr/>
                    <a:lstStyle/>
                    <a:p>
                      <a:pPr algn="l" rtl="0" fontAlgn="base"/>
                      <a:r>
                        <a:rPr lang="en-US" sz="1200" b="1" u="none" strike="noStrike" cap="all" spc="200" baseline="0" dirty="0">
                          <a:solidFill>
                            <a:schemeClr val="bg1"/>
                          </a:solidFill>
                          <a:effectLst/>
                        </a:rPr>
                        <a:t>Gross Profit</a:t>
                      </a:r>
                      <a:r>
                        <a:rPr lang="en-US" sz="1200" b="0" cap="all" spc="200" baseline="0" dirty="0">
                          <a:solidFill>
                            <a:schemeClr val="bg1"/>
                          </a:solidFill>
                          <a:effectLst/>
                        </a:rPr>
                        <a:t>​</a:t>
                      </a:r>
                      <a:endParaRPr lang="en-US" sz="1200" b="0" i="0" cap="all" spc="200" baseline="0" dirty="0">
                        <a:solidFill>
                          <a:schemeClr val="bg1"/>
                        </a:solidFill>
                        <a:effectLst/>
                        <a:latin typeface="+mj-lt"/>
                      </a:endParaRPr>
                    </a:p>
                  </a:txBody>
                  <a:tcPr anchor="ctr"/>
                </a:tc>
                <a:tc>
                  <a:txBody>
                    <a:bodyPr/>
                    <a:lstStyle/>
                    <a:p>
                      <a:pPr algn="r" rtl="0" fontAlgn="base"/>
                      <a:r>
                        <a:rPr lang="en-US" sz="1200" b="1" u="none" strike="noStrike" dirty="0">
                          <a:solidFill>
                            <a:schemeClr val="bg1"/>
                          </a:solidFill>
                          <a:effectLst/>
                        </a:rPr>
                        <a:t>5,625,000</a:t>
                      </a:r>
                      <a:r>
                        <a:rPr lang="en-US" sz="1200" b="0" dirty="0">
                          <a:solidFill>
                            <a:schemeClr val="bg1"/>
                          </a:solidFill>
                          <a:effectLst/>
                        </a:rPr>
                        <a:t>​</a:t>
                      </a:r>
                      <a:endParaRPr lang="en-US" sz="1200" b="0" i="0" dirty="0">
                        <a:solidFill>
                          <a:schemeClr val="bg1"/>
                        </a:solidFill>
                        <a:effectLst/>
                        <a:latin typeface="+mj-lt"/>
                      </a:endParaRPr>
                    </a:p>
                  </a:txBody>
                  <a:tcPr anchor="ctr"/>
                </a:tc>
                <a:tc>
                  <a:txBody>
                    <a:bodyPr/>
                    <a:lstStyle/>
                    <a:p>
                      <a:pPr algn="r" rtl="0" fontAlgn="base"/>
                      <a:r>
                        <a:rPr lang="en-US" sz="1200" b="1" u="none" strike="noStrike" dirty="0">
                          <a:solidFill>
                            <a:schemeClr val="bg1"/>
                          </a:solidFill>
                          <a:effectLst/>
                        </a:rPr>
                        <a:t>48,000,000</a:t>
                      </a:r>
                      <a:r>
                        <a:rPr lang="en-US" sz="1200" b="0" dirty="0">
                          <a:solidFill>
                            <a:schemeClr val="bg1"/>
                          </a:solidFill>
                          <a:effectLst/>
                        </a:rPr>
                        <a:t>​</a:t>
                      </a:r>
                      <a:endParaRPr lang="en-US" sz="1200" b="0" i="0" dirty="0">
                        <a:solidFill>
                          <a:schemeClr val="bg1"/>
                        </a:solidFill>
                        <a:effectLst/>
                        <a:latin typeface="+mj-lt"/>
                      </a:endParaRPr>
                    </a:p>
                  </a:txBody>
                  <a:tcPr anchor="ctr"/>
                </a:tc>
                <a:tc>
                  <a:txBody>
                    <a:bodyPr/>
                    <a:lstStyle/>
                    <a:p>
                      <a:pPr algn="r" rtl="0" fontAlgn="base"/>
                      <a:r>
                        <a:rPr lang="en-US" sz="1200" b="1" u="none" strike="noStrike" dirty="0">
                          <a:solidFill>
                            <a:schemeClr val="bg1"/>
                          </a:solidFill>
                          <a:effectLst/>
                        </a:rPr>
                        <a:t>216,000,000</a:t>
                      </a:r>
                      <a:r>
                        <a:rPr lang="en-US" sz="1200" b="0" dirty="0">
                          <a:solidFill>
                            <a:schemeClr val="bg1"/>
                          </a:solidFill>
                          <a:effectLst/>
                        </a:rPr>
                        <a:t>​</a:t>
                      </a:r>
                      <a:endParaRPr lang="en-US" sz="1200" b="0" i="0" dirty="0">
                        <a:solidFill>
                          <a:schemeClr val="bg1"/>
                        </a:solidFill>
                        <a:effectLst/>
                        <a:latin typeface="+mj-lt"/>
                      </a:endParaRPr>
                    </a:p>
                  </a:txBody>
                  <a:tcPr anchor="ct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j-lt"/>
                      </a:endParaRPr>
                    </a:p>
                  </a:txBody>
                  <a:tcPr anchor="ctr"/>
                </a:tc>
                <a:extLst>
                  <a:ext uri="{0D108BD9-81ED-4DB2-BD59-A6C34878D82A}">
                    <a16:rowId xmlns:a16="http://schemas.microsoft.com/office/drawing/2014/main" val="3550227705"/>
                  </a:ext>
                </a:extLst>
              </a:tr>
              <a:tr h="353132">
                <a:tc>
                  <a:txBody>
                    <a:bodyPr/>
                    <a:lstStyle/>
                    <a:p>
                      <a:pPr algn="l" rtl="0" fontAlgn="base"/>
                      <a:r>
                        <a:rPr lang="en-US" sz="1200" b="0" u="none" strike="noStrike" dirty="0">
                          <a:solidFill>
                            <a:schemeClr val="bg1"/>
                          </a:solidFill>
                          <a:effectLst/>
                        </a:rPr>
                        <a:t>Expenses</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tc>
                <a:extLst>
                  <a:ext uri="{0D108BD9-81ED-4DB2-BD59-A6C34878D82A}">
                    <a16:rowId xmlns:a16="http://schemas.microsoft.com/office/drawing/2014/main" val="2110867358"/>
                  </a:ext>
                </a:extLst>
              </a:tr>
              <a:tr h="357645">
                <a:tc>
                  <a:txBody>
                    <a:bodyPr/>
                    <a:lstStyle/>
                    <a:p>
                      <a:pPr algn="l" rtl="0" fontAlgn="base">
                        <a:buFont typeface="Arial" panose="020B0604020202020204" pitchFamily="34" charset="0"/>
                        <a:buNone/>
                      </a:pPr>
                      <a:r>
                        <a:rPr lang="en-US" sz="1200" b="0" u="none" strike="noStrike" dirty="0">
                          <a:solidFill>
                            <a:schemeClr val="bg1"/>
                          </a:solidFill>
                          <a:effectLst/>
                        </a:rPr>
                        <a:t>   Sales &amp; Marketing</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5,062,500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38,400,000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151,200,000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tc>
                <a:extLst>
                  <a:ext uri="{0D108BD9-81ED-4DB2-BD59-A6C34878D82A}">
                    <a16:rowId xmlns:a16="http://schemas.microsoft.com/office/drawing/2014/main" val="4268114081"/>
                  </a:ext>
                </a:extLst>
              </a:tr>
              <a:tr h="350458">
                <a:tc>
                  <a:txBody>
                    <a:bodyPr/>
                    <a:lstStyle/>
                    <a:p>
                      <a:pPr algn="l" rtl="0" fontAlgn="base">
                        <a:buFont typeface="Arial" panose="020B0604020202020204" pitchFamily="34" charset="0"/>
                        <a:buNone/>
                      </a:pPr>
                      <a:r>
                        <a:rPr lang="en-US" sz="1200" b="0" u="none" strike="noStrike" dirty="0">
                          <a:solidFill>
                            <a:schemeClr val="bg1"/>
                          </a:solidFill>
                          <a:effectLst/>
                        </a:rPr>
                        <a:t>   Customer Service</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1,687,500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9,600,000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21,600,000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l" rtl="0" fontAlgn="base"/>
                      <a:r>
                        <a:rPr lang="en-US" sz="1200" b="0" u="none" strike="noStrike" dirty="0">
                          <a:solidFill>
                            <a:schemeClr val="bg1"/>
                          </a:solidFill>
                          <a:effectLst/>
                        </a:rPr>
                        <a:t>70%</a:t>
                      </a:r>
                      <a:r>
                        <a:rPr lang="en-US" sz="1200" b="0" dirty="0">
                          <a:solidFill>
                            <a:schemeClr val="bg1"/>
                          </a:solidFill>
                          <a:effectLst/>
                        </a:rPr>
                        <a:t>​</a:t>
                      </a:r>
                      <a:endParaRPr lang="en-US" sz="1200" b="0" i="0" dirty="0">
                        <a:solidFill>
                          <a:schemeClr val="bg1"/>
                        </a:solidFill>
                        <a:effectLst/>
                        <a:latin typeface="+mn-lt"/>
                      </a:endParaRPr>
                    </a:p>
                  </a:txBody>
                  <a:tcPr anchor="ctr"/>
                </a:tc>
                <a:extLst>
                  <a:ext uri="{0D108BD9-81ED-4DB2-BD59-A6C34878D82A}">
                    <a16:rowId xmlns:a16="http://schemas.microsoft.com/office/drawing/2014/main" val="1537267748"/>
                  </a:ext>
                </a:extLst>
              </a:tr>
              <a:tr h="335761">
                <a:tc>
                  <a:txBody>
                    <a:bodyPr/>
                    <a:lstStyle/>
                    <a:p>
                      <a:pPr algn="l" rtl="0" fontAlgn="base">
                        <a:buFont typeface="Arial" panose="020B0604020202020204" pitchFamily="34" charset="0"/>
                        <a:buNone/>
                      </a:pPr>
                      <a:r>
                        <a:rPr lang="en-US" sz="1200" b="0" u="none" strike="noStrike" dirty="0">
                          <a:solidFill>
                            <a:schemeClr val="bg1"/>
                          </a:solidFill>
                          <a:effectLst/>
                        </a:rPr>
                        <a:t>   Product Development</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562,500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2,400,000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10,800,000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l" rtl="0" fontAlgn="base"/>
                      <a:r>
                        <a:rPr lang="en-US" sz="1200" b="0" u="none" strike="noStrike" dirty="0">
                          <a:solidFill>
                            <a:schemeClr val="bg1"/>
                          </a:solidFill>
                          <a:effectLst/>
                        </a:rPr>
                        <a:t>10%</a:t>
                      </a:r>
                      <a:r>
                        <a:rPr lang="en-US" sz="1200" b="0" dirty="0">
                          <a:solidFill>
                            <a:schemeClr val="bg1"/>
                          </a:solidFill>
                          <a:effectLst/>
                        </a:rPr>
                        <a:t>​</a:t>
                      </a:r>
                      <a:endParaRPr lang="en-US" sz="1200" b="0" i="0" dirty="0">
                        <a:solidFill>
                          <a:schemeClr val="bg1"/>
                        </a:solidFill>
                        <a:effectLst/>
                        <a:latin typeface="+mn-lt"/>
                      </a:endParaRPr>
                    </a:p>
                  </a:txBody>
                  <a:tcPr anchor="ctr"/>
                </a:tc>
                <a:extLst>
                  <a:ext uri="{0D108BD9-81ED-4DB2-BD59-A6C34878D82A}">
                    <a16:rowId xmlns:a16="http://schemas.microsoft.com/office/drawing/2014/main" val="1691341114"/>
                  </a:ext>
                </a:extLst>
              </a:tr>
              <a:tr h="341185">
                <a:tc>
                  <a:txBody>
                    <a:bodyPr/>
                    <a:lstStyle/>
                    <a:p>
                      <a:pPr algn="l" rtl="0" fontAlgn="base">
                        <a:buFont typeface="Arial" panose="020B0604020202020204" pitchFamily="34" charset="0"/>
                        <a:buNone/>
                      </a:pPr>
                      <a:r>
                        <a:rPr lang="en-US" sz="1200" b="0" u="none" strike="noStrike" dirty="0">
                          <a:solidFill>
                            <a:schemeClr val="bg1"/>
                          </a:solidFill>
                          <a:effectLst/>
                        </a:rPr>
                        <a:t>   Research</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281,250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2,400,000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r" rtl="0" fontAlgn="base"/>
                      <a:r>
                        <a:rPr lang="en-US" sz="1200" b="0" u="none" strike="noStrike" dirty="0">
                          <a:solidFill>
                            <a:schemeClr val="bg1"/>
                          </a:solidFill>
                          <a:effectLst/>
                        </a:rPr>
                        <a:t>4,320,000</a:t>
                      </a:r>
                      <a:r>
                        <a:rPr lang="en-US" sz="1200" b="0" dirty="0">
                          <a:solidFill>
                            <a:schemeClr val="bg1"/>
                          </a:solidFill>
                          <a:effectLst/>
                        </a:rPr>
                        <a:t>​</a:t>
                      </a:r>
                      <a:endParaRPr lang="en-US" sz="1200" b="0" i="0" dirty="0">
                        <a:solidFill>
                          <a:schemeClr val="bg1"/>
                        </a:solidFill>
                        <a:effectLst/>
                        <a:latin typeface="+mn-lt"/>
                      </a:endParaRPr>
                    </a:p>
                  </a:txBody>
                  <a:tcPr anchor="ctr"/>
                </a:tc>
                <a:tc>
                  <a:txBody>
                    <a:bodyPr/>
                    <a:lstStyle/>
                    <a:p>
                      <a:pPr algn="l" rtl="0" fontAlgn="base"/>
                      <a:r>
                        <a:rPr lang="en-US" sz="1200" b="0" u="none" strike="noStrike" dirty="0">
                          <a:solidFill>
                            <a:schemeClr val="bg1"/>
                          </a:solidFill>
                          <a:effectLst/>
                        </a:rPr>
                        <a:t>5%</a:t>
                      </a:r>
                      <a:r>
                        <a:rPr lang="en-US" sz="1200" b="0" dirty="0">
                          <a:solidFill>
                            <a:schemeClr val="bg1"/>
                          </a:solidFill>
                          <a:effectLst/>
                        </a:rPr>
                        <a:t>​</a:t>
                      </a:r>
                      <a:endParaRPr lang="en-US" sz="1200" b="0" i="0" dirty="0">
                        <a:solidFill>
                          <a:schemeClr val="bg1"/>
                        </a:solidFill>
                        <a:effectLst/>
                        <a:latin typeface="+mn-lt"/>
                      </a:endParaRPr>
                    </a:p>
                  </a:txBody>
                  <a:tcPr anchor="ctr"/>
                </a:tc>
                <a:extLst>
                  <a:ext uri="{0D108BD9-81ED-4DB2-BD59-A6C34878D82A}">
                    <a16:rowId xmlns:a16="http://schemas.microsoft.com/office/drawing/2014/main" val="280917110"/>
                  </a:ext>
                </a:extLst>
              </a:tr>
              <a:tr h="345247">
                <a:tc>
                  <a:txBody>
                    <a:bodyPr/>
                    <a:lstStyle/>
                    <a:p>
                      <a:pPr algn="l" rtl="0" fontAlgn="base"/>
                      <a:r>
                        <a:rPr lang="en-US" sz="1200" b="1" u="none" strike="noStrike" cap="all" spc="200" baseline="0" dirty="0">
                          <a:solidFill>
                            <a:schemeClr val="bg1"/>
                          </a:solidFill>
                          <a:effectLst/>
                        </a:rPr>
                        <a:t>Total Expenses</a:t>
                      </a:r>
                      <a:r>
                        <a:rPr lang="en-US" sz="1200" b="0" cap="all" spc="200" baseline="0" dirty="0">
                          <a:solidFill>
                            <a:schemeClr val="bg1"/>
                          </a:solidFill>
                          <a:effectLst/>
                        </a:rPr>
                        <a:t>​</a:t>
                      </a:r>
                      <a:endParaRPr lang="en-US" sz="1200" b="0" i="0" cap="all" spc="200" baseline="0" dirty="0">
                        <a:solidFill>
                          <a:schemeClr val="bg1"/>
                        </a:solidFill>
                        <a:effectLst/>
                        <a:latin typeface="+mj-lt"/>
                      </a:endParaRPr>
                    </a:p>
                  </a:txBody>
                  <a:tcPr anchor="ctr"/>
                </a:tc>
                <a:tc>
                  <a:txBody>
                    <a:bodyPr/>
                    <a:lstStyle/>
                    <a:p>
                      <a:pPr algn="r" rtl="0" fontAlgn="base"/>
                      <a:r>
                        <a:rPr lang="en-US" sz="1200" b="1" u="none" strike="noStrike" dirty="0">
                          <a:solidFill>
                            <a:schemeClr val="bg1"/>
                          </a:solidFill>
                          <a:effectLst/>
                        </a:rPr>
                        <a:t>7,593,750</a:t>
                      </a:r>
                      <a:r>
                        <a:rPr lang="en-US" sz="1200" b="0" dirty="0">
                          <a:solidFill>
                            <a:schemeClr val="bg1"/>
                          </a:solidFill>
                          <a:effectLst/>
                        </a:rPr>
                        <a:t>​</a:t>
                      </a:r>
                      <a:endParaRPr lang="en-US" sz="1200" b="0" i="0" dirty="0">
                        <a:solidFill>
                          <a:schemeClr val="bg1"/>
                        </a:solidFill>
                        <a:effectLst/>
                        <a:latin typeface="+mj-lt"/>
                      </a:endParaRPr>
                    </a:p>
                  </a:txBody>
                  <a:tcPr anchor="ctr"/>
                </a:tc>
                <a:tc>
                  <a:txBody>
                    <a:bodyPr/>
                    <a:lstStyle/>
                    <a:p>
                      <a:pPr algn="r" rtl="0" fontAlgn="base"/>
                      <a:r>
                        <a:rPr lang="en-US" sz="1200" b="1" u="none" strike="noStrike" dirty="0">
                          <a:solidFill>
                            <a:schemeClr val="bg1"/>
                          </a:solidFill>
                          <a:effectLst/>
                        </a:rPr>
                        <a:t>52,800,000</a:t>
                      </a:r>
                      <a:r>
                        <a:rPr lang="en-US" sz="1200" b="0" dirty="0">
                          <a:solidFill>
                            <a:schemeClr val="bg1"/>
                          </a:solidFill>
                          <a:effectLst/>
                        </a:rPr>
                        <a:t>​</a:t>
                      </a:r>
                      <a:endParaRPr lang="en-US" sz="1200" b="0" i="0" dirty="0">
                        <a:solidFill>
                          <a:schemeClr val="bg1"/>
                        </a:solidFill>
                        <a:effectLst/>
                        <a:latin typeface="+mj-lt"/>
                      </a:endParaRPr>
                    </a:p>
                  </a:txBody>
                  <a:tcPr anchor="ctr"/>
                </a:tc>
                <a:tc>
                  <a:txBody>
                    <a:bodyPr/>
                    <a:lstStyle/>
                    <a:p>
                      <a:pPr algn="r" rtl="0" fontAlgn="base"/>
                      <a:r>
                        <a:rPr lang="en-US" sz="1200" b="1" u="none" strike="noStrike" dirty="0">
                          <a:solidFill>
                            <a:schemeClr val="bg1"/>
                          </a:solidFill>
                          <a:effectLst/>
                        </a:rPr>
                        <a:t>187,920,000</a:t>
                      </a:r>
                      <a:r>
                        <a:rPr lang="en-US" sz="1200" b="0" dirty="0">
                          <a:solidFill>
                            <a:schemeClr val="bg1"/>
                          </a:solidFill>
                          <a:effectLst/>
                        </a:rPr>
                        <a:t>​</a:t>
                      </a:r>
                      <a:endParaRPr lang="en-US" sz="1200" b="0" i="0" dirty="0">
                        <a:solidFill>
                          <a:schemeClr val="bg1"/>
                        </a:solidFill>
                        <a:effectLst/>
                        <a:latin typeface="+mj-lt"/>
                      </a:endParaRPr>
                    </a:p>
                  </a:txBody>
                  <a:tcPr anchor="ctr"/>
                </a:tc>
                <a:tc>
                  <a:txBody>
                    <a:bodyPr/>
                    <a:lstStyle/>
                    <a:p>
                      <a:pPr algn="l" rtl="0" fontAlgn="base"/>
                      <a:r>
                        <a:rPr lang="en-US" sz="1200" b="0" u="none" strike="noStrike" dirty="0">
                          <a:solidFill>
                            <a:schemeClr val="bg1"/>
                          </a:solidFill>
                          <a:effectLst/>
                        </a:rPr>
                        <a:t>2%</a:t>
                      </a:r>
                      <a:r>
                        <a:rPr lang="en-US" sz="1200" b="0" dirty="0">
                          <a:solidFill>
                            <a:schemeClr val="bg1"/>
                          </a:solidFill>
                          <a:effectLst/>
                        </a:rPr>
                        <a:t>​</a:t>
                      </a:r>
                      <a:endParaRPr lang="en-US" sz="1200" b="0" i="0" dirty="0">
                        <a:solidFill>
                          <a:schemeClr val="bg1"/>
                        </a:solidFill>
                        <a:effectLst/>
                        <a:latin typeface="+mj-lt"/>
                      </a:endParaRPr>
                    </a:p>
                  </a:txBody>
                  <a:tcPr anchor="ctr"/>
                </a:tc>
                <a:extLst>
                  <a:ext uri="{0D108BD9-81ED-4DB2-BD59-A6C34878D82A}">
                    <a16:rowId xmlns:a16="http://schemas.microsoft.com/office/drawing/2014/main" val="3098074008"/>
                  </a:ext>
                </a:extLst>
              </a:tr>
            </a:tbl>
          </a:graphicData>
        </a:graphic>
      </p:graphicFrame>
      <p:sp>
        <p:nvSpPr>
          <p:cNvPr id="10" name="Date Placeholder 9">
            <a:extLst>
              <a:ext uri="{FF2B5EF4-FFF2-40B4-BE49-F238E27FC236}">
                <a16:creationId xmlns:a16="http://schemas.microsoft.com/office/drawing/2014/main" id="{F6101639-B98B-4290-81F2-6592D5FA903D}"/>
              </a:ext>
            </a:extLst>
          </p:cNvPr>
          <p:cNvSpPr>
            <a:spLocks noGrp="1"/>
          </p:cNvSpPr>
          <p:nvPr>
            <p:ph type="dt" sz="half" idx="10"/>
          </p:nvPr>
        </p:nvSpPr>
        <p:spPr>
          <a:xfrm>
            <a:off x="838200" y="6356350"/>
            <a:ext cx="2743200" cy="365125"/>
          </a:xfrm>
        </p:spPr>
        <p:txBody>
          <a:bodyPr/>
          <a:lstStyle/>
          <a:p>
            <a:r>
              <a:rPr lang="en-US" dirty="0"/>
              <a:t>8/06/20XX</a:t>
            </a:r>
          </a:p>
        </p:txBody>
      </p:sp>
      <p:sp>
        <p:nvSpPr>
          <p:cNvPr id="11" name="Footer Placeholder 10">
            <a:extLst>
              <a:ext uri="{FF2B5EF4-FFF2-40B4-BE49-F238E27FC236}">
                <a16:creationId xmlns:a16="http://schemas.microsoft.com/office/drawing/2014/main" id="{D326A7AE-D42B-4931-9C9A-68C7909D88C2}"/>
              </a:ext>
            </a:extLst>
          </p:cNvPr>
          <p:cNvSpPr>
            <a:spLocks noGrp="1"/>
          </p:cNvSpPr>
          <p:nvPr>
            <p:ph type="ftr" sz="quarter" idx="11"/>
          </p:nvPr>
        </p:nvSpPr>
        <p:spPr>
          <a:xfrm>
            <a:off x="4038600" y="6356350"/>
            <a:ext cx="4114800" cy="365125"/>
          </a:xfrm>
        </p:spPr>
        <p:txBody>
          <a:bodyPr/>
          <a:lstStyle/>
          <a:p>
            <a:r>
              <a:rPr lang="en-US" dirty="0"/>
              <a:t>PITCH DECK</a:t>
            </a:r>
          </a:p>
        </p:txBody>
      </p:sp>
      <p:pic>
        <p:nvPicPr>
          <p:cNvPr id="46" name="Picture Placeholder 45" descr="A close up of a person wearing glasses and the measurements of the eyes">
            <a:extLst>
              <a:ext uri="{FF2B5EF4-FFF2-40B4-BE49-F238E27FC236}">
                <a16:creationId xmlns:a16="http://schemas.microsoft.com/office/drawing/2014/main" id="{4CCDE114-C87D-4D8A-AC71-4CEECD759FE8}"/>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a:xfrm>
            <a:off x="7179733" y="0"/>
            <a:ext cx="5012267" cy="6867376"/>
          </a:xfrm>
          <a:prstGeom prst="rect">
            <a:avLst/>
          </a:prstGeom>
        </p:spPr>
      </p:pic>
      <p:sp>
        <p:nvSpPr>
          <p:cNvPr id="12" name="Slide Number Placeholder 11">
            <a:extLst>
              <a:ext uri="{FF2B5EF4-FFF2-40B4-BE49-F238E27FC236}">
                <a16:creationId xmlns:a16="http://schemas.microsoft.com/office/drawing/2014/main" id="{09EE126B-B5CD-4FEC-A36A-5B51A1CE25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16</a:t>
            </a:fld>
            <a:endParaRPr lang="en-US" dirty="0"/>
          </a:p>
        </p:txBody>
      </p:sp>
    </p:spTree>
    <p:extLst>
      <p:ext uri="{BB962C8B-B14F-4D97-AF65-F5344CB8AC3E}">
        <p14:creationId xmlns:p14="http://schemas.microsoft.com/office/powerpoint/2010/main" val="3168340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4B590098-81C1-4249-B3A2-EA9785C89F87}"/>
              </a:ext>
            </a:extLst>
          </p:cNvPr>
          <p:cNvSpPr>
            <a:spLocks noGrp="1"/>
          </p:cNvSpPr>
          <p:nvPr>
            <p:ph type="title"/>
          </p:nvPr>
        </p:nvSpPr>
        <p:spPr>
          <a:xfrm>
            <a:off x="2452698" y="1566777"/>
            <a:ext cx="7286604" cy="634323"/>
          </a:xfrm>
        </p:spPr>
        <p:txBody>
          <a:bodyPr/>
          <a:lstStyle/>
          <a:p>
            <a:r>
              <a:rPr lang="en-US" noProof="0" dirty="0"/>
              <a:t>Meet the team</a:t>
            </a:r>
            <a:endParaRPr lang="en-US" dirty="0"/>
          </a:p>
        </p:txBody>
      </p:sp>
      <p:pic>
        <p:nvPicPr>
          <p:cNvPr id="21" name="Picture Placeholder 20" descr="Team member headshot">
            <a:extLst>
              <a:ext uri="{FF2B5EF4-FFF2-40B4-BE49-F238E27FC236}">
                <a16:creationId xmlns:a16="http://schemas.microsoft.com/office/drawing/2014/main" id="{7B3A7BB2-D754-4C1F-BBD1-08ACE735E49E}"/>
              </a:ext>
            </a:extLst>
          </p:cNvPr>
          <p:cNvPicPr>
            <a:picLocks noGrp="1" noChangeAspect="1"/>
          </p:cNvPicPr>
          <p:nvPr>
            <p:ph type="pic" sz="quarter" idx="15"/>
          </p:nvPr>
        </p:nvPicPr>
        <p:blipFill rotWithShape="1">
          <a:blip r:embed="rId2" cstate="email">
            <a:extLst>
              <a:ext uri="{28A0092B-C50C-407E-A947-70E740481C1C}">
                <a14:useLocalDpi xmlns:a14="http://schemas.microsoft.com/office/drawing/2010/main"/>
              </a:ext>
            </a:extLst>
          </a:blip>
          <a:srcRect/>
          <a:stretch/>
        </p:blipFill>
        <p:spPr>
          <a:xfrm>
            <a:off x="1803737" y="2804053"/>
            <a:ext cx="1487419" cy="1498417"/>
          </a:xfrm>
        </p:spPr>
      </p:pic>
      <p:sp>
        <p:nvSpPr>
          <p:cNvPr id="6" name="Text Placeholder 5">
            <a:extLst>
              <a:ext uri="{FF2B5EF4-FFF2-40B4-BE49-F238E27FC236}">
                <a16:creationId xmlns:a16="http://schemas.microsoft.com/office/drawing/2014/main" id="{ECD612B0-CA10-4130-B168-DF81E13876EC}"/>
              </a:ext>
            </a:extLst>
          </p:cNvPr>
          <p:cNvSpPr>
            <a:spLocks noGrp="1"/>
          </p:cNvSpPr>
          <p:nvPr>
            <p:ph type="body" sz="quarter" idx="18"/>
          </p:nvPr>
        </p:nvSpPr>
        <p:spPr>
          <a:xfrm>
            <a:off x="1488239" y="4570546"/>
            <a:ext cx="2118414" cy="332113"/>
          </a:xfrm>
        </p:spPr>
        <p:txBody>
          <a:bodyPr>
            <a:normAutofit/>
          </a:bodyPr>
          <a:lstStyle/>
          <a:p>
            <a:r>
              <a:rPr lang="en-US" dirty="0"/>
              <a:t>Takuma Hayashi​​</a:t>
            </a:r>
          </a:p>
        </p:txBody>
      </p:sp>
      <p:sp>
        <p:nvSpPr>
          <p:cNvPr id="7" name="Text Placeholder 6">
            <a:extLst>
              <a:ext uri="{FF2B5EF4-FFF2-40B4-BE49-F238E27FC236}">
                <a16:creationId xmlns:a16="http://schemas.microsoft.com/office/drawing/2014/main" id="{4A624D75-824F-4CC8-9323-2E23CB884A56}"/>
              </a:ext>
            </a:extLst>
          </p:cNvPr>
          <p:cNvSpPr>
            <a:spLocks noGrp="1"/>
          </p:cNvSpPr>
          <p:nvPr>
            <p:ph type="body" sz="quarter" idx="19"/>
          </p:nvPr>
        </p:nvSpPr>
        <p:spPr>
          <a:xfrm>
            <a:off x="1488239" y="4886780"/>
            <a:ext cx="2118414" cy="531393"/>
          </a:xfrm>
        </p:spPr>
        <p:txBody>
          <a:bodyPr/>
          <a:lstStyle/>
          <a:p>
            <a:r>
              <a:rPr lang="en-US" dirty="0"/>
              <a:t>President​</a:t>
            </a:r>
          </a:p>
        </p:txBody>
      </p:sp>
      <p:pic>
        <p:nvPicPr>
          <p:cNvPr id="23" name="Picture Placeholder 22" descr="Team member headshot">
            <a:extLst>
              <a:ext uri="{FF2B5EF4-FFF2-40B4-BE49-F238E27FC236}">
                <a16:creationId xmlns:a16="http://schemas.microsoft.com/office/drawing/2014/main" id="{5008DFBC-FDF6-43E4-ACE9-92DFEA05B14F}"/>
              </a:ext>
            </a:extLst>
          </p:cNvPr>
          <p:cNvPicPr>
            <a:picLocks noGrp="1" noChangeAspect="1"/>
          </p:cNvPicPr>
          <p:nvPr>
            <p:ph type="pic" sz="quarter" idx="20"/>
          </p:nvPr>
        </p:nvPicPr>
        <p:blipFill rotWithShape="1">
          <a:blip r:embed="rId3" cstate="email">
            <a:extLst>
              <a:ext uri="{28A0092B-C50C-407E-A947-70E740481C1C}">
                <a14:useLocalDpi xmlns:a14="http://schemas.microsoft.com/office/drawing/2010/main"/>
              </a:ext>
            </a:extLst>
          </a:blip>
          <a:srcRect/>
          <a:stretch/>
        </p:blipFill>
        <p:spPr>
          <a:xfrm>
            <a:off x="4175961" y="2804053"/>
            <a:ext cx="1487419" cy="1498417"/>
          </a:xfrm>
        </p:spPr>
      </p:pic>
      <p:sp>
        <p:nvSpPr>
          <p:cNvPr id="11" name="Text Placeholder 10">
            <a:extLst>
              <a:ext uri="{FF2B5EF4-FFF2-40B4-BE49-F238E27FC236}">
                <a16:creationId xmlns:a16="http://schemas.microsoft.com/office/drawing/2014/main" id="{F72949CD-9D3F-427D-B9F4-D4BC669A1EBC}"/>
              </a:ext>
            </a:extLst>
          </p:cNvPr>
          <p:cNvSpPr>
            <a:spLocks noGrp="1"/>
          </p:cNvSpPr>
          <p:nvPr>
            <p:ph type="body" sz="quarter" idx="23"/>
          </p:nvPr>
        </p:nvSpPr>
        <p:spPr>
          <a:xfrm>
            <a:off x="3860463" y="4570546"/>
            <a:ext cx="2118414" cy="332113"/>
          </a:xfrm>
        </p:spPr>
        <p:txBody>
          <a:bodyPr/>
          <a:lstStyle/>
          <a:p>
            <a:r>
              <a:rPr lang="en-US" dirty="0"/>
              <a:t>Mirjam Nilsson​​</a:t>
            </a:r>
          </a:p>
        </p:txBody>
      </p:sp>
      <p:sp>
        <p:nvSpPr>
          <p:cNvPr id="12" name="Text Placeholder 11">
            <a:extLst>
              <a:ext uri="{FF2B5EF4-FFF2-40B4-BE49-F238E27FC236}">
                <a16:creationId xmlns:a16="http://schemas.microsoft.com/office/drawing/2014/main" id="{C2135DE6-D742-4873-90DE-D377ACDAC2CF}"/>
              </a:ext>
            </a:extLst>
          </p:cNvPr>
          <p:cNvSpPr>
            <a:spLocks noGrp="1"/>
          </p:cNvSpPr>
          <p:nvPr>
            <p:ph type="body" sz="quarter" idx="24"/>
          </p:nvPr>
        </p:nvSpPr>
        <p:spPr>
          <a:xfrm>
            <a:off x="3860463" y="4886780"/>
            <a:ext cx="2118414" cy="531393"/>
          </a:xfrm>
        </p:spPr>
        <p:txBody>
          <a:bodyPr/>
          <a:lstStyle/>
          <a:p>
            <a:r>
              <a:rPr lang="en-US" dirty="0"/>
              <a:t>Chief Executive Officer​</a:t>
            </a:r>
          </a:p>
        </p:txBody>
      </p:sp>
      <p:pic>
        <p:nvPicPr>
          <p:cNvPr id="25" name="Picture Placeholder 24" descr="Team member headshot">
            <a:extLst>
              <a:ext uri="{FF2B5EF4-FFF2-40B4-BE49-F238E27FC236}">
                <a16:creationId xmlns:a16="http://schemas.microsoft.com/office/drawing/2014/main" id="{1CBBE1EF-8A0E-4660-93D4-16195F55622A}"/>
              </a:ext>
            </a:extLst>
          </p:cNvPr>
          <p:cNvPicPr>
            <a:picLocks noGrp="1" noChangeAspect="1"/>
          </p:cNvPicPr>
          <p:nvPr>
            <p:ph type="pic" sz="quarter" idx="21"/>
          </p:nvPr>
        </p:nvPicPr>
        <p:blipFill rotWithShape="1">
          <a:blip r:embed="rId4" cstate="email">
            <a:extLst>
              <a:ext uri="{28A0092B-C50C-407E-A947-70E740481C1C}">
                <a14:useLocalDpi xmlns:a14="http://schemas.microsoft.com/office/drawing/2010/main"/>
              </a:ext>
            </a:extLst>
          </a:blip>
          <a:srcRect/>
          <a:stretch/>
        </p:blipFill>
        <p:spPr>
          <a:xfrm>
            <a:off x="6548185" y="2804053"/>
            <a:ext cx="1487419" cy="1498417"/>
          </a:xfrm>
        </p:spPr>
      </p:pic>
      <p:sp>
        <p:nvSpPr>
          <p:cNvPr id="13" name="Text Placeholder 12">
            <a:extLst>
              <a:ext uri="{FF2B5EF4-FFF2-40B4-BE49-F238E27FC236}">
                <a16:creationId xmlns:a16="http://schemas.microsoft.com/office/drawing/2014/main" id="{47B3AD41-1FE5-49CB-8A4E-D4849B52B19A}"/>
              </a:ext>
            </a:extLst>
          </p:cNvPr>
          <p:cNvSpPr>
            <a:spLocks noGrp="1"/>
          </p:cNvSpPr>
          <p:nvPr>
            <p:ph type="body" sz="quarter" idx="25"/>
          </p:nvPr>
        </p:nvSpPr>
        <p:spPr>
          <a:xfrm>
            <a:off x="6232687" y="4570546"/>
            <a:ext cx="2118414" cy="332113"/>
          </a:xfrm>
        </p:spPr>
        <p:txBody>
          <a:bodyPr>
            <a:normAutofit/>
          </a:bodyPr>
          <a:lstStyle/>
          <a:p>
            <a:r>
              <a:rPr lang="en-US" dirty="0"/>
              <a:t>Flora Berggren​​</a:t>
            </a:r>
          </a:p>
        </p:txBody>
      </p:sp>
      <p:sp>
        <p:nvSpPr>
          <p:cNvPr id="14" name="Text Placeholder 13">
            <a:extLst>
              <a:ext uri="{FF2B5EF4-FFF2-40B4-BE49-F238E27FC236}">
                <a16:creationId xmlns:a16="http://schemas.microsoft.com/office/drawing/2014/main" id="{0DF2FA86-F417-4CF1-AA96-86CEC9266FA3}"/>
              </a:ext>
            </a:extLst>
          </p:cNvPr>
          <p:cNvSpPr>
            <a:spLocks noGrp="1"/>
          </p:cNvSpPr>
          <p:nvPr>
            <p:ph type="body" sz="quarter" idx="26"/>
          </p:nvPr>
        </p:nvSpPr>
        <p:spPr>
          <a:xfrm>
            <a:off x="6232687" y="4886780"/>
            <a:ext cx="2118414" cy="531393"/>
          </a:xfrm>
        </p:spPr>
        <p:txBody>
          <a:bodyPr/>
          <a:lstStyle/>
          <a:p>
            <a:r>
              <a:rPr lang="en-US" dirty="0"/>
              <a:t>Chief Operations Officer​</a:t>
            </a:r>
          </a:p>
        </p:txBody>
      </p:sp>
      <p:pic>
        <p:nvPicPr>
          <p:cNvPr id="27" name="Picture Placeholder 26" descr="Team member headshot">
            <a:extLst>
              <a:ext uri="{FF2B5EF4-FFF2-40B4-BE49-F238E27FC236}">
                <a16:creationId xmlns:a16="http://schemas.microsoft.com/office/drawing/2014/main" id="{61636076-17B6-4189-9E02-9522B5D845A5}"/>
              </a:ext>
            </a:extLst>
          </p:cNvPr>
          <p:cNvPicPr>
            <a:picLocks noGrp="1" noChangeAspect="1"/>
          </p:cNvPicPr>
          <p:nvPr>
            <p:ph type="pic" sz="quarter" idx="22"/>
          </p:nvPr>
        </p:nvPicPr>
        <p:blipFill rotWithShape="1">
          <a:blip r:embed="rId5" cstate="email">
            <a:extLst>
              <a:ext uri="{28A0092B-C50C-407E-A947-70E740481C1C}">
                <a14:useLocalDpi xmlns:a14="http://schemas.microsoft.com/office/drawing/2010/main"/>
              </a:ext>
            </a:extLst>
          </a:blip>
          <a:srcRect/>
          <a:stretch/>
        </p:blipFill>
        <p:spPr>
          <a:xfrm>
            <a:off x="8920409" y="2804053"/>
            <a:ext cx="1487419" cy="1498417"/>
          </a:xfrm>
        </p:spPr>
      </p:pic>
      <p:sp>
        <p:nvSpPr>
          <p:cNvPr id="15" name="Text Placeholder 14">
            <a:extLst>
              <a:ext uri="{FF2B5EF4-FFF2-40B4-BE49-F238E27FC236}">
                <a16:creationId xmlns:a16="http://schemas.microsoft.com/office/drawing/2014/main" id="{02A02D31-8F04-4F7D-80D7-63235BCF72C4}"/>
              </a:ext>
            </a:extLst>
          </p:cNvPr>
          <p:cNvSpPr>
            <a:spLocks noGrp="1"/>
          </p:cNvSpPr>
          <p:nvPr>
            <p:ph type="body" sz="quarter" idx="27"/>
          </p:nvPr>
        </p:nvSpPr>
        <p:spPr>
          <a:xfrm>
            <a:off x="8604911" y="4570546"/>
            <a:ext cx="2118415" cy="332113"/>
          </a:xfrm>
        </p:spPr>
        <p:txBody>
          <a:bodyPr>
            <a:normAutofit/>
          </a:bodyPr>
          <a:lstStyle/>
          <a:p>
            <a:r>
              <a:rPr lang="en-US" dirty="0"/>
              <a:t>Rajesh Santoshi​​</a:t>
            </a:r>
          </a:p>
        </p:txBody>
      </p:sp>
      <p:sp>
        <p:nvSpPr>
          <p:cNvPr id="16" name="Text Placeholder 15">
            <a:extLst>
              <a:ext uri="{FF2B5EF4-FFF2-40B4-BE49-F238E27FC236}">
                <a16:creationId xmlns:a16="http://schemas.microsoft.com/office/drawing/2014/main" id="{6FB54806-880A-4646-9759-138039CF74A6}"/>
              </a:ext>
            </a:extLst>
          </p:cNvPr>
          <p:cNvSpPr>
            <a:spLocks noGrp="1"/>
          </p:cNvSpPr>
          <p:nvPr>
            <p:ph type="body" sz="quarter" idx="28"/>
          </p:nvPr>
        </p:nvSpPr>
        <p:spPr>
          <a:xfrm>
            <a:off x="8604911" y="4886780"/>
            <a:ext cx="2118415" cy="531393"/>
          </a:xfrm>
        </p:spPr>
        <p:txBody>
          <a:bodyPr/>
          <a:lstStyle/>
          <a:p>
            <a:r>
              <a:rPr lang="en-US" dirty="0"/>
              <a:t>VP Marketing​</a:t>
            </a:r>
          </a:p>
        </p:txBody>
      </p:sp>
      <p:sp>
        <p:nvSpPr>
          <p:cNvPr id="17" name="Date Placeholder 16">
            <a:extLst>
              <a:ext uri="{FF2B5EF4-FFF2-40B4-BE49-F238E27FC236}">
                <a16:creationId xmlns:a16="http://schemas.microsoft.com/office/drawing/2014/main" id="{5DC0D5E1-22A2-4B34-B1D7-2B7B67AB5BAE}"/>
              </a:ext>
            </a:extLst>
          </p:cNvPr>
          <p:cNvSpPr>
            <a:spLocks noGrp="1"/>
          </p:cNvSpPr>
          <p:nvPr>
            <p:ph type="dt" sz="half" idx="10"/>
          </p:nvPr>
        </p:nvSpPr>
        <p:spPr>
          <a:xfrm>
            <a:off x="838200" y="6356350"/>
            <a:ext cx="2743200" cy="365125"/>
          </a:xfrm>
        </p:spPr>
        <p:txBody>
          <a:bodyPr/>
          <a:lstStyle/>
          <a:p>
            <a:r>
              <a:rPr lang="en-US" dirty="0"/>
              <a:t>8/06/20XX</a:t>
            </a:r>
          </a:p>
        </p:txBody>
      </p:sp>
      <p:sp>
        <p:nvSpPr>
          <p:cNvPr id="18" name="Footer Placeholder 17">
            <a:extLst>
              <a:ext uri="{FF2B5EF4-FFF2-40B4-BE49-F238E27FC236}">
                <a16:creationId xmlns:a16="http://schemas.microsoft.com/office/drawing/2014/main" id="{EECE930A-E403-4C63-82E5-F7F84990A384}"/>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9" name="Slide Number Placeholder 18">
            <a:extLst>
              <a:ext uri="{FF2B5EF4-FFF2-40B4-BE49-F238E27FC236}">
                <a16:creationId xmlns:a16="http://schemas.microsoft.com/office/drawing/2014/main" id="{74E25067-A5AE-4CD6-9383-5050461A9EE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17</a:t>
            </a:fld>
            <a:endParaRPr lang="en-US" dirty="0"/>
          </a:p>
        </p:txBody>
      </p:sp>
    </p:spTree>
    <p:extLst>
      <p:ext uri="{BB962C8B-B14F-4D97-AF65-F5344CB8AC3E}">
        <p14:creationId xmlns:p14="http://schemas.microsoft.com/office/powerpoint/2010/main" val="1001964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C2ACCF9-0672-4707-BFAE-8EB35588C930}"/>
              </a:ext>
            </a:extLst>
          </p:cNvPr>
          <p:cNvSpPr>
            <a:spLocks noGrp="1"/>
          </p:cNvSpPr>
          <p:nvPr>
            <p:ph type="title"/>
          </p:nvPr>
        </p:nvSpPr>
        <p:spPr>
          <a:xfrm>
            <a:off x="2452698" y="1187753"/>
            <a:ext cx="7286604" cy="634323"/>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noProof="0" dirty="0"/>
              <a:t>The Full team</a:t>
            </a:r>
          </a:p>
        </p:txBody>
      </p:sp>
      <p:pic>
        <p:nvPicPr>
          <p:cNvPr id="81" name="Picture Placeholder 80" descr="Team member headshot">
            <a:extLst>
              <a:ext uri="{FF2B5EF4-FFF2-40B4-BE49-F238E27FC236}">
                <a16:creationId xmlns:a16="http://schemas.microsoft.com/office/drawing/2014/main" id="{0DB37D96-B3FF-4447-834B-29A9DF7E1FA0}"/>
              </a:ext>
            </a:extLst>
          </p:cNvPr>
          <p:cNvPicPr>
            <a:picLocks noGrp="1" noChangeAspect="1"/>
          </p:cNvPicPr>
          <p:nvPr>
            <p:ph type="pic" sz="quarter" idx="29"/>
          </p:nvPr>
        </p:nvPicPr>
        <p:blipFill rotWithShape="1">
          <a:blip r:embed="rId2" cstate="email">
            <a:extLst>
              <a:ext uri="{28A0092B-C50C-407E-A947-70E740481C1C}">
                <a14:useLocalDpi xmlns:a14="http://schemas.microsoft.com/office/drawing/2010/main"/>
              </a:ext>
            </a:extLst>
          </a:blip>
          <a:srcRect/>
          <a:stretch/>
        </p:blipFill>
        <p:spPr>
          <a:xfrm>
            <a:off x="2002390" y="2327255"/>
            <a:ext cx="950588" cy="685062"/>
          </a:xfrm>
        </p:spPr>
      </p:pic>
      <p:sp>
        <p:nvSpPr>
          <p:cNvPr id="65" name="Text Placeholder 64">
            <a:extLst>
              <a:ext uri="{FF2B5EF4-FFF2-40B4-BE49-F238E27FC236}">
                <a16:creationId xmlns:a16="http://schemas.microsoft.com/office/drawing/2014/main" id="{6CEA7312-3725-4A0E-B001-3767172A4DE2}"/>
              </a:ext>
            </a:extLst>
          </p:cNvPr>
          <p:cNvSpPr>
            <a:spLocks noGrp="1"/>
          </p:cNvSpPr>
          <p:nvPr>
            <p:ph type="body" sz="quarter" idx="30"/>
          </p:nvPr>
        </p:nvSpPr>
        <p:spPr>
          <a:xfrm>
            <a:off x="1418477" y="3263610"/>
            <a:ext cx="2118414" cy="332113"/>
          </a:xfrm>
        </p:spPr>
        <p:txBody>
          <a:bodyPr/>
          <a:lstStyle/>
          <a:p>
            <a:r>
              <a:rPr lang="en-US" dirty="0"/>
              <a:t>Takuma Hayashi​</a:t>
            </a:r>
          </a:p>
        </p:txBody>
      </p:sp>
      <p:sp>
        <p:nvSpPr>
          <p:cNvPr id="66" name="Text Placeholder 65">
            <a:extLst>
              <a:ext uri="{FF2B5EF4-FFF2-40B4-BE49-F238E27FC236}">
                <a16:creationId xmlns:a16="http://schemas.microsoft.com/office/drawing/2014/main" id="{25F71493-5163-4C3D-A1BD-749603AB4548}"/>
              </a:ext>
            </a:extLst>
          </p:cNvPr>
          <p:cNvSpPr>
            <a:spLocks noGrp="1"/>
          </p:cNvSpPr>
          <p:nvPr>
            <p:ph type="body" sz="quarter" idx="31"/>
          </p:nvPr>
        </p:nvSpPr>
        <p:spPr>
          <a:xfrm>
            <a:off x="1418477" y="3579845"/>
            <a:ext cx="2118414" cy="390545"/>
          </a:xfrm>
        </p:spPr>
        <p:txBody>
          <a:bodyPr/>
          <a:lstStyle/>
          <a:p>
            <a:r>
              <a:rPr lang="en-US" dirty="0"/>
              <a:t>President​</a:t>
            </a:r>
          </a:p>
        </p:txBody>
      </p:sp>
      <p:pic>
        <p:nvPicPr>
          <p:cNvPr id="89" name="Picture Placeholder 88" descr="Team member headshot">
            <a:extLst>
              <a:ext uri="{FF2B5EF4-FFF2-40B4-BE49-F238E27FC236}">
                <a16:creationId xmlns:a16="http://schemas.microsoft.com/office/drawing/2014/main" id="{81297F37-F134-415A-BFBA-F2908399124B}"/>
              </a:ext>
            </a:extLst>
          </p:cNvPr>
          <p:cNvPicPr>
            <a:picLocks noGrp="1" noChangeAspect="1"/>
          </p:cNvPicPr>
          <p:nvPr>
            <p:ph type="pic" sz="quarter" idx="41"/>
          </p:nvPr>
        </p:nvPicPr>
        <p:blipFill rotWithShape="1">
          <a:blip r:embed="rId3" cstate="email">
            <a:extLst>
              <a:ext uri="{28A0092B-C50C-407E-A947-70E740481C1C}">
                <a14:useLocalDpi xmlns:a14="http://schemas.microsoft.com/office/drawing/2010/main"/>
              </a:ext>
            </a:extLst>
          </a:blip>
          <a:srcRect/>
          <a:stretch/>
        </p:blipFill>
        <p:spPr>
          <a:xfrm>
            <a:off x="2002390" y="4154796"/>
            <a:ext cx="950588" cy="685062"/>
          </a:xfrm>
        </p:spPr>
      </p:pic>
      <p:sp>
        <p:nvSpPr>
          <p:cNvPr id="56" name="Text Placeholder 55">
            <a:extLst>
              <a:ext uri="{FF2B5EF4-FFF2-40B4-BE49-F238E27FC236}">
                <a16:creationId xmlns:a16="http://schemas.microsoft.com/office/drawing/2014/main" id="{B0CF947B-F255-4AC2-AF7D-44B6B25500DF}"/>
              </a:ext>
            </a:extLst>
          </p:cNvPr>
          <p:cNvSpPr>
            <a:spLocks noGrp="1"/>
          </p:cNvSpPr>
          <p:nvPr>
            <p:ph type="body" sz="quarter" idx="18"/>
          </p:nvPr>
        </p:nvSpPr>
        <p:spPr>
          <a:xfrm>
            <a:off x="1418477" y="5098599"/>
            <a:ext cx="2118414" cy="332113"/>
          </a:xfrm>
        </p:spPr>
        <p:txBody>
          <a:bodyPr/>
          <a:lstStyle/>
          <a:p>
            <a:r>
              <a:rPr lang="en-US" dirty="0"/>
              <a:t>Graham Barnes​</a:t>
            </a:r>
          </a:p>
        </p:txBody>
      </p:sp>
      <p:sp>
        <p:nvSpPr>
          <p:cNvPr id="57" name="Text Placeholder 56">
            <a:extLst>
              <a:ext uri="{FF2B5EF4-FFF2-40B4-BE49-F238E27FC236}">
                <a16:creationId xmlns:a16="http://schemas.microsoft.com/office/drawing/2014/main" id="{9023533B-4648-409F-B807-F3DC9EDFF2AC}"/>
              </a:ext>
            </a:extLst>
          </p:cNvPr>
          <p:cNvSpPr>
            <a:spLocks noGrp="1"/>
          </p:cNvSpPr>
          <p:nvPr>
            <p:ph type="body" sz="quarter" idx="19"/>
          </p:nvPr>
        </p:nvSpPr>
        <p:spPr>
          <a:xfrm>
            <a:off x="1418477" y="5414833"/>
            <a:ext cx="2118414" cy="332113"/>
          </a:xfrm>
        </p:spPr>
        <p:txBody>
          <a:bodyPr/>
          <a:lstStyle/>
          <a:p>
            <a:r>
              <a:rPr lang="en-US" dirty="0"/>
              <a:t>VP Product​</a:t>
            </a:r>
          </a:p>
        </p:txBody>
      </p:sp>
      <p:pic>
        <p:nvPicPr>
          <p:cNvPr id="83" name="Picture Placeholder 82" descr="Team member headshot">
            <a:extLst>
              <a:ext uri="{FF2B5EF4-FFF2-40B4-BE49-F238E27FC236}">
                <a16:creationId xmlns:a16="http://schemas.microsoft.com/office/drawing/2014/main" id="{2E4A589E-786B-463B-8DF7-CA41DD0A204C}"/>
              </a:ext>
            </a:extLst>
          </p:cNvPr>
          <p:cNvPicPr>
            <a:picLocks noGrp="1" noChangeAspect="1"/>
          </p:cNvPicPr>
          <p:nvPr>
            <p:ph type="pic" sz="quarter" idx="42"/>
          </p:nvPr>
        </p:nvPicPr>
        <p:blipFill rotWithShape="1">
          <a:blip r:embed="rId4" cstate="email">
            <a:extLst>
              <a:ext uri="{28A0092B-C50C-407E-A947-70E740481C1C}">
                <a14:useLocalDpi xmlns:a14="http://schemas.microsoft.com/office/drawing/2010/main"/>
              </a:ext>
            </a:extLst>
          </a:blip>
          <a:srcRect/>
          <a:stretch/>
        </p:blipFill>
        <p:spPr>
          <a:xfrm>
            <a:off x="4422929" y="2319234"/>
            <a:ext cx="950588" cy="685062"/>
          </a:xfrm>
        </p:spPr>
      </p:pic>
      <p:sp>
        <p:nvSpPr>
          <p:cNvPr id="67" name="Text Placeholder 66">
            <a:extLst>
              <a:ext uri="{FF2B5EF4-FFF2-40B4-BE49-F238E27FC236}">
                <a16:creationId xmlns:a16="http://schemas.microsoft.com/office/drawing/2014/main" id="{9664E4E5-3D93-4509-9139-0A14B33A1613}"/>
              </a:ext>
            </a:extLst>
          </p:cNvPr>
          <p:cNvSpPr>
            <a:spLocks noGrp="1"/>
          </p:cNvSpPr>
          <p:nvPr>
            <p:ph type="body" sz="quarter" idx="35"/>
          </p:nvPr>
        </p:nvSpPr>
        <p:spPr>
          <a:xfrm>
            <a:off x="3839016" y="3263610"/>
            <a:ext cx="2118414" cy="332113"/>
          </a:xfrm>
        </p:spPr>
        <p:txBody>
          <a:bodyPr/>
          <a:lstStyle/>
          <a:p>
            <a:r>
              <a:rPr lang="en-US" dirty="0"/>
              <a:t>Mirjam Nilsson​​</a:t>
            </a:r>
          </a:p>
        </p:txBody>
      </p:sp>
      <p:sp>
        <p:nvSpPr>
          <p:cNvPr id="68" name="Text Placeholder 67">
            <a:extLst>
              <a:ext uri="{FF2B5EF4-FFF2-40B4-BE49-F238E27FC236}">
                <a16:creationId xmlns:a16="http://schemas.microsoft.com/office/drawing/2014/main" id="{AD6F12FC-0EFA-4DAC-8AAF-5D91709926DD}"/>
              </a:ext>
            </a:extLst>
          </p:cNvPr>
          <p:cNvSpPr>
            <a:spLocks noGrp="1"/>
          </p:cNvSpPr>
          <p:nvPr>
            <p:ph type="body" sz="quarter" idx="36"/>
          </p:nvPr>
        </p:nvSpPr>
        <p:spPr>
          <a:xfrm>
            <a:off x="3839016" y="3579845"/>
            <a:ext cx="2118414" cy="390545"/>
          </a:xfrm>
        </p:spPr>
        <p:txBody>
          <a:bodyPr/>
          <a:lstStyle/>
          <a:p>
            <a:r>
              <a:rPr lang="en-US" dirty="0"/>
              <a:t>Chief Executive Officer​</a:t>
            </a:r>
          </a:p>
        </p:txBody>
      </p:sp>
      <p:pic>
        <p:nvPicPr>
          <p:cNvPr id="91" name="Picture Placeholder 90" descr="Team member headshot">
            <a:extLst>
              <a:ext uri="{FF2B5EF4-FFF2-40B4-BE49-F238E27FC236}">
                <a16:creationId xmlns:a16="http://schemas.microsoft.com/office/drawing/2014/main" id="{E341D00F-0175-4E15-8366-2378C6E2A44E}"/>
              </a:ext>
            </a:extLst>
          </p:cNvPr>
          <p:cNvPicPr>
            <a:picLocks noGrp="1" noChangeAspect="1"/>
          </p:cNvPicPr>
          <p:nvPr>
            <p:ph type="pic" sz="quarter" idx="43"/>
          </p:nvPr>
        </p:nvPicPr>
        <p:blipFill rotWithShape="1">
          <a:blip r:embed="rId5" cstate="email">
            <a:extLst>
              <a:ext uri="{28A0092B-C50C-407E-A947-70E740481C1C}">
                <a14:useLocalDpi xmlns:a14="http://schemas.microsoft.com/office/drawing/2010/main"/>
              </a:ext>
            </a:extLst>
          </a:blip>
          <a:srcRect/>
          <a:stretch/>
        </p:blipFill>
        <p:spPr>
          <a:xfrm>
            <a:off x="4422929" y="4146775"/>
            <a:ext cx="950588" cy="685062"/>
          </a:xfrm>
        </p:spPr>
      </p:pic>
      <p:sp>
        <p:nvSpPr>
          <p:cNvPr id="58" name="Text Placeholder 57">
            <a:extLst>
              <a:ext uri="{FF2B5EF4-FFF2-40B4-BE49-F238E27FC236}">
                <a16:creationId xmlns:a16="http://schemas.microsoft.com/office/drawing/2014/main" id="{23299CC1-2C81-4E16-B7C6-F769B7F4A08E}"/>
              </a:ext>
            </a:extLst>
          </p:cNvPr>
          <p:cNvSpPr>
            <a:spLocks noGrp="1"/>
          </p:cNvSpPr>
          <p:nvPr>
            <p:ph type="body" sz="quarter" idx="23"/>
          </p:nvPr>
        </p:nvSpPr>
        <p:spPr>
          <a:xfrm>
            <a:off x="3839016" y="5098599"/>
            <a:ext cx="2118414" cy="332113"/>
          </a:xfrm>
        </p:spPr>
        <p:txBody>
          <a:bodyPr/>
          <a:lstStyle/>
          <a:p>
            <a:r>
              <a:rPr lang="en-US" dirty="0"/>
              <a:t>Rowan Murphy​</a:t>
            </a:r>
          </a:p>
        </p:txBody>
      </p:sp>
      <p:sp>
        <p:nvSpPr>
          <p:cNvPr id="59" name="Text Placeholder 58">
            <a:extLst>
              <a:ext uri="{FF2B5EF4-FFF2-40B4-BE49-F238E27FC236}">
                <a16:creationId xmlns:a16="http://schemas.microsoft.com/office/drawing/2014/main" id="{D1C0274F-55C3-450B-A3E2-358BF26EF707}"/>
              </a:ext>
            </a:extLst>
          </p:cNvPr>
          <p:cNvSpPr>
            <a:spLocks noGrp="1"/>
          </p:cNvSpPr>
          <p:nvPr>
            <p:ph type="body" sz="quarter" idx="24"/>
          </p:nvPr>
        </p:nvSpPr>
        <p:spPr>
          <a:xfrm>
            <a:off x="3839016" y="5414833"/>
            <a:ext cx="2118414" cy="332113"/>
          </a:xfrm>
        </p:spPr>
        <p:txBody>
          <a:bodyPr/>
          <a:lstStyle/>
          <a:p>
            <a:r>
              <a:rPr lang="en-US" dirty="0"/>
              <a:t>SEO Strategist​</a:t>
            </a:r>
          </a:p>
        </p:txBody>
      </p:sp>
      <p:pic>
        <p:nvPicPr>
          <p:cNvPr id="85" name="Picture Placeholder 84" descr="Team member headshot">
            <a:extLst>
              <a:ext uri="{FF2B5EF4-FFF2-40B4-BE49-F238E27FC236}">
                <a16:creationId xmlns:a16="http://schemas.microsoft.com/office/drawing/2014/main" id="{2FE5C8ED-4313-4CE1-857E-8CC25262F270}"/>
              </a:ext>
            </a:extLst>
          </p:cNvPr>
          <p:cNvPicPr>
            <a:picLocks noGrp="1" noChangeAspect="1"/>
          </p:cNvPicPr>
          <p:nvPr>
            <p:ph type="pic" sz="quarter" idx="44"/>
          </p:nvPr>
        </p:nvPicPr>
        <p:blipFill rotWithShape="1">
          <a:blip r:embed="rId6" cstate="email">
            <a:extLst>
              <a:ext uri="{28A0092B-C50C-407E-A947-70E740481C1C}">
                <a14:useLocalDpi xmlns:a14="http://schemas.microsoft.com/office/drawing/2010/main"/>
              </a:ext>
            </a:extLst>
          </a:blip>
          <a:srcRect/>
          <a:stretch/>
        </p:blipFill>
        <p:spPr>
          <a:xfrm>
            <a:off x="6843713" y="2324100"/>
            <a:ext cx="950912" cy="684213"/>
          </a:xfrm>
        </p:spPr>
      </p:pic>
      <p:sp>
        <p:nvSpPr>
          <p:cNvPr id="69" name="Text Placeholder 68">
            <a:extLst>
              <a:ext uri="{FF2B5EF4-FFF2-40B4-BE49-F238E27FC236}">
                <a16:creationId xmlns:a16="http://schemas.microsoft.com/office/drawing/2014/main" id="{FABD1D4E-FC09-4F2B-8F17-AF98A13983C1}"/>
              </a:ext>
            </a:extLst>
          </p:cNvPr>
          <p:cNvSpPr>
            <a:spLocks noGrp="1"/>
          </p:cNvSpPr>
          <p:nvPr>
            <p:ph type="body" sz="quarter" idx="37"/>
          </p:nvPr>
        </p:nvSpPr>
        <p:spPr>
          <a:xfrm>
            <a:off x="6259513" y="3263900"/>
            <a:ext cx="2117725" cy="331788"/>
          </a:xfrm>
        </p:spPr>
        <p:txBody>
          <a:bodyPr/>
          <a:lstStyle/>
          <a:p>
            <a:r>
              <a:rPr lang="en-US" dirty="0"/>
              <a:t>Flora Berggren​​</a:t>
            </a:r>
          </a:p>
        </p:txBody>
      </p:sp>
      <p:sp>
        <p:nvSpPr>
          <p:cNvPr id="70" name="Text Placeholder 69">
            <a:extLst>
              <a:ext uri="{FF2B5EF4-FFF2-40B4-BE49-F238E27FC236}">
                <a16:creationId xmlns:a16="http://schemas.microsoft.com/office/drawing/2014/main" id="{1F18C732-8166-490B-88AF-7DAC259EC731}"/>
              </a:ext>
            </a:extLst>
          </p:cNvPr>
          <p:cNvSpPr>
            <a:spLocks noGrp="1"/>
          </p:cNvSpPr>
          <p:nvPr>
            <p:ph type="body" sz="quarter" idx="38"/>
          </p:nvPr>
        </p:nvSpPr>
        <p:spPr>
          <a:xfrm>
            <a:off x="6259513" y="3579813"/>
            <a:ext cx="2117725" cy="390525"/>
          </a:xfrm>
        </p:spPr>
        <p:txBody>
          <a:bodyPr/>
          <a:lstStyle/>
          <a:p>
            <a:r>
              <a:rPr lang="en-US" dirty="0"/>
              <a:t>Chief Operations Officer​</a:t>
            </a:r>
          </a:p>
        </p:txBody>
      </p:sp>
      <p:pic>
        <p:nvPicPr>
          <p:cNvPr id="93" name="Picture Placeholder 92" descr="Team member headshot">
            <a:extLst>
              <a:ext uri="{FF2B5EF4-FFF2-40B4-BE49-F238E27FC236}">
                <a16:creationId xmlns:a16="http://schemas.microsoft.com/office/drawing/2014/main" id="{3AF30DC1-21C9-47E9-AF2B-F8B3F91D0EE3}"/>
              </a:ext>
            </a:extLst>
          </p:cNvPr>
          <p:cNvPicPr>
            <a:picLocks noGrp="1" noChangeAspect="1"/>
          </p:cNvPicPr>
          <p:nvPr>
            <p:ph type="pic" sz="quarter" idx="45"/>
          </p:nvPr>
        </p:nvPicPr>
        <p:blipFill rotWithShape="1">
          <a:blip r:embed="rId7" cstate="email">
            <a:extLst>
              <a:ext uri="{28A0092B-C50C-407E-A947-70E740481C1C}">
                <a14:useLocalDpi xmlns:a14="http://schemas.microsoft.com/office/drawing/2010/main"/>
              </a:ext>
            </a:extLst>
          </a:blip>
          <a:srcRect/>
          <a:stretch/>
        </p:blipFill>
        <p:spPr>
          <a:xfrm>
            <a:off x="6843468" y="4151485"/>
            <a:ext cx="950588" cy="685062"/>
          </a:xfrm>
        </p:spPr>
      </p:pic>
      <p:sp>
        <p:nvSpPr>
          <p:cNvPr id="60" name="Text Placeholder 59">
            <a:extLst>
              <a:ext uri="{FF2B5EF4-FFF2-40B4-BE49-F238E27FC236}">
                <a16:creationId xmlns:a16="http://schemas.microsoft.com/office/drawing/2014/main" id="{8FD47014-75C6-4E93-9095-F9CF10EFC237}"/>
              </a:ext>
            </a:extLst>
          </p:cNvPr>
          <p:cNvSpPr>
            <a:spLocks noGrp="1"/>
          </p:cNvSpPr>
          <p:nvPr>
            <p:ph type="body" sz="quarter" idx="25"/>
          </p:nvPr>
        </p:nvSpPr>
        <p:spPr>
          <a:xfrm>
            <a:off x="6259555" y="5098599"/>
            <a:ext cx="2118414" cy="332113"/>
          </a:xfrm>
        </p:spPr>
        <p:txBody>
          <a:bodyPr/>
          <a:lstStyle/>
          <a:p>
            <a:r>
              <a:rPr lang="en-US" dirty="0"/>
              <a:t>Elizabeth Moore​</a:t>
            </a:r>
          </a:p>
        </p:txBody>
      </p:sp>
      <p:sp>
        <p:nvSpPr>
          <p:cNvPr id="61" name="Text Placeholder 60">
            <a:extLst>
              <a:ext uri="{FF2B5EF4-FFF2-40B4-BE49-F238E27FC236}">
                <a16:creationId xmlns:a16="http://schemas.microsoft.com/office/drawing/2014/main" id="{A73BE76A-5836-42C2-998C-C831661CB6E0}"/>
              </a:ext>
            </a:extLst>
          </p:cNvPr>
          <p:cNvSpPr>
            <a:spLocks noGrp="1"/>
          </p:cNvSpPr>
          <p:nvPr>
            <p:ph type="body" sz="quarter" idx="26"/>
          </p:nvPr>
        </p:nvSpPr>
        <p:spPr>
          <a:xfrm>
            <a:off x="6259555" y="5414833"/>
            <a:ext cx="2118414" cy="332113"/>
          </a:xfrm>
        </p:spPr>
        <p:txBody>
          <a:bodyPr/>
          <a:lstStyle/>
          <a:p>
            <a:r>
              <a:rPr lang="en-US" dirty="0"/>
              <a:t>Product Designer​</a:t>
            </a:r>
          </a:p>
        </p:txBody>
      </p:sp>
      <p:pic>
        <p:nvPicPr>
          <p:cNvPr id="87" name="Picture Placeholder 86" descr="Team member headshot">
            <a:extLst>
              <a:ext uri="{FF2B5EF4-FFF2-40B4-BE49-F238E27FC236}">
                <a16:creationId xmlns:a16="http://schemas.microsoft.com/office/drawing/2014/main" id="{0FF1B6AC-EE81-4A4B-B19E-BDB3DDFC337F}"/>
              </a:ext>
            </a:extLst>
          </p:cNvPr>
          <p:cNvPicPr>
            <a:picLocks noGrp="1" noChangeAspect="1"/>
          </p:cNvPicPr>
          <p:nvPr>
            <p:ph type="pic" sz="quarter" idx="46"/>
          </p:nvPr>
        </p:nvPicPr>
        <p:blipFill rotWithShape="1">
          <a:blip r:embed="rId8" cstate="email">
            <a:extLst>
              <a:ext uri="{28A0092B-C50C-407E-A947-70E740481C1C}">
                <a14:useLocalDpi xmlns:a14="http://schemas.microsoft.com/office/drawing/2010/main"/>
              </a:ext>
            </a:extLst>
          </a:blip>
          <a:srcRect/>
          <a:stretch/>
        </p:blipFill>
        <p:spPr>
          <a:xfrm>
            <a:off x="9264007" y="2315923"/>
            <a:ext cx="950588" cy="685062"/>
          </a:xfrm>
        </p:spPr>
      </p:pic>
      <p:sp>
        <p:nvSpPr>
          <p:cNvPr id="71" name="Text Placeholder 70">
            <a:extLst>
              <a:ext uri="{FF2B5EF4-FFF2-40B4-BE49-F238E27FC236}">
                <a16:creationId xmlns:a16="http://schemas.microsoft.com/office/drawing/2014/main" id="{A8E83FE3-9E7E-4BCA-A0EC-6584A53C52AC}"/>
              </a:ext>
            </a:extLst>
          </p:cNvPr>
          <p:cNvSpPr>
            <a:spLocks noGrp="1"/>
          </p:cNvSpPr>
          <p:nvPr>
            <p:ph type="body" sz="quarter" idx="39"/>
          </p:nvPr>
        </p:nvSpPr>
        <p:spPr>
          <a:xfrm>
            <a:off x="8680094" y="3263610"/>
            <a:ext cx="2118415" cy="332113"/>
          </a:xfrm>
        </p:spPr>
        <p:txBody>
          <a:bodyPr/>
          <a:lstStyle/>
          <a:p>
            <a:r>
              <a:rPr lang="en-US" dirty="0"/>
              <a:t>Rajesh Santoshi​​</a:t>
            </a:r>
          </a:p>
        </p:txBody>
      </p:sp>
      <p:sp>
        <p:nvSpPr>
          <p:cNvPr id="72" name="Text Placeholder 71">
            <a:extLst>
              <a:ext uri="{FF2B5EF4-FFF2-40B4-BE49-F238E27FC236}">
                <a16:creationId xmlns:a16="http://schemas.microsoft.com/office/drawing/2014/main" id="{6D022823-DA88-4000-AF5C-DD9D86AAB18B}"/>
              </a:ext>
            </a:extLst>
          </p:cNvPr>
          <p:cNvSpPr>
            <a:spLocks noGrp="1"/>
          </p:cNvSpPr>
          <p:nvPr>
            <p:ph type="body" sz="quarter" idx="40"/>
          </p:nvPr>
        </p:nvSpPr>
        <p:spPr>
          <a:xfrm>
            <a:off x="8680094" y="3579845"/>
            <a:ext cx="2118415" cy="390545"/>
          </a:xfrm>
        </p:spPr>
        <p:txBody>
          <a:bodyPr/>
          <a:lstStyle/>
          <a:p>
            <a:r>
              <a:rPr lang="en-US" dirty="0"/>
              <a:t>VP Marketing​</a:t>
            </a:r>
          </a:p>
        </p:txBody>
      </p:sp>
      <p:pic>
        <p:nvPicPr>
          <p:cNvPr id="95" name="Picture Placeholder 94" descr="Team member headshot">
            <a:extLst>
              <a:ext uri="{FF2B5EF4-FFF2-40B4-BE49-F238E27FC236}">
                <a16:creationId xmlns:a16="http://schemas.microsoft.com/office/drawing/2014/main" id="{37ED6110-7F2F-4387-B985-9EA6F99A6873}"/>
              </a:ext>
            </a:extLst>
          </p:cNvPr>
          <p:cNvPicPr>
            <a:picLocks noGrp="1" noChangeAspect="1"/>
          </p:cNvPicPr>
          <p:nvPr>
            <p:ph type="pic" sz="quarter" idx="47"/>
          </p:nvPr>
        </p:nvPicPr>
        <p:blipFill rotWithShape="1">
          <a:blip r:embed="rId9" cstate="email">
            <a:extLst>
              <a:ext uri="{28A0092B-C50C-407E-A947-70E740481C1C}">
                <a14:useLocalDpi xmlns:a14="http://schemas.microsoft.com/office/drawing/2010/main"/>
              </a:ext>
            </a:extLst>
          </a:blip>
          <a:srcRect/>
          <a:stretch/>
        </p:blipFill>
        <p:spPr>
          <a:xfrm>
            <a:off x="9264007" y="4143464"/>
            <a:ext cx="950588" cy="685062"/>
          </a:xfrm>
        </p:spPr>
      </p:pic>
      <p:sp>
        <p:nvSpPr>
          <p:cNvPr id="62" name="Text Placeholder 61">
            <a:extLst>
              <a:ext uri="{FF2B5EF4-FFF2-40B4-BE49-F238E27FC236}">
                <a16:creationId xmlns:a16="http://schemas.microsoft.com/office/drawing/2014/main" id="{7A0D945A-0CB5-4BDE-87F3-2853FB792A01}"/>
              </a:ext>
            </a:extLst>
          </p:cNvPr>
          <p:cNvSpPr>
            <a:spLocks noGrp="1"/>
          </p:cNvSpPr>
          <p:nvPr>
            <p:ph type="body" sz="quarter" idx="27"/>
          </p:nvPr>
        </p:nvSpPr>
        <p:spPr>
          <a:xfrm>
            <a:off x="8680094" y="5098599"/>
            <a:ext cx="2118415" cy="332113"/>
          </a:xfrm>
        </p:spPr>
        <p:txBody>
          <a:bodyPr/>
          <a:lstStyle/>
          <a:p>
            <a:r>
              <a:rPr lang="en-US" dirty="0"/>
              <a:t>Robin Kline​</a:t>
            </a:r>
          </a:p>
        </p:txBody>
      </p:sp>
      <p:sp>
        <p:nvSpPr>
          <p:cNvPr id="63" name="Text Placeholder 62">
            <a:extLst>
              <a:ext uri="{FF2B5EF4-FFF2-40B4-BE49-F238E27FC236}">
                <a16:creationId xmlns:a16="http://schemas.microsoft.com/office/drawing/2014/main" id="{E6D9BF16-DF26-45DE-95BD-89F3AC75075D}"/>
              </a:ext>
            </a:extLst>
          </p:cNvPr>
          <p:cNvSpPr>
            <a:spLocks noGrp="1"/>
          </p:cNvSpPr>
          <p:nvPr>
            <p:ph type="body" sz="quarter" idx="28"/>
          </p:nvPr>
        </p:nvSpPr>
        <p:spPr>
          <a:xfrm>
            <a:off x="8680094" y="5414833"/>
            <a:ext cx="2118415" cy="332113"/>
          </a:xfrm>
        </p:spPr>
        <p:txBody>
          <a:bodyPr/>
          <a:lstStyle/>
          <a:p>
            <a:r>
              <a:rPr lang="en-US" dirty="0"/>
              <a:t>Content Developer​</a:t>
            </a:r>
          </a:p>
        </p:txBody>
      </p:sp>
      <p:sp>
        <p:nvSpPr>
          <p:cNvPr id="5" name="Date Placeholder 4">
            <a:extLst>
              <a:ext uri="{FF2B5EF4-FFF2-40B4-BE49-F238E27FC236}">
                <a16:creationId xmlns:a16="http://schemas.microsoft.com/office/drawing/2014/main" id="{9A9D5D4C-11E2-4F6B-B745-2C91B655D913}"/>
              </a:ext>
            </a:extLst>
          </p:cNvPr>
          <p:cNvSpPr>
            <a:spLocks noGrp="1"/>
          </p:cNvSpPr>
          <p:nvPr>
            <p:ph type="dt" sz="half" idx="10"/>
          </p:nvPr>
        </p:nvSpPr>
        <p:spPr>
          <a:xfrm>
            <a:off x="838200" y="6356350"/>
            <a:ext cx="2743200" cy="365125"/>
          </a:xfrm>
        </p:spPr>
        <p:txBody>
          <a:bodyPr/>
          <a:lstStyle/>
          <a:p>
            <a:r>
              <a:rPr lang="en-US" dirty="0"/>
              <a:t>8/06/20XX</a:t>
            </a:r>
          </a:p>
        </p:txBody>
      </p:sp>
      <p:sp>
        <p:nvSpPr>
          <p:cNvPr id="6" name="Footer Placeholder 5">
            <a:extLst>
              <a:ext uri="{FF2B5EF4-FFF2-40B4-BE49-F238E27FC236}">
                <a16:creationId xmlns:a16="http://schemas.microsoft.com/office/drawing/2014/main" id="{93333151-11E7-4418-96AB-ED268A7DD199}"/>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7" name="Slide Number Placeholder 6">
            <a:extLst>
              <a:ext uri="{FF2B5EF4-FFF2-40B4-BE49-F238E27FC236}">
                <a16:creationId xmlns:a16="http://schemas.microsoft.com/office/drawing/2014/main" id="{A6E126F8-D496-4E7C-A098-9020927A00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18</a:t>
            </a:fld>
            <a:endParaRPr lang="en-US" dirty="0"/>
          </a:p>
        </p:txBody>
      </p:sp>
    </p:spTree>
    <p:extLst>
      <p:ext uri="{BB962C8B-B14F-4D97-AF65-F5344CB8AC3E}">
        <p14:creationId xmlns:p14="http://schemas.microsoft.com/office/powerpoint/2010/main" val="3931451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A5A89EF-81E9-4164-8EA3-DA69DAE6FADA}"/>
              </a:ext>
            </a:extLst>
          </p:cNvPr>
          <p:cNvSpPr>
            <a:spLocks noGrp="1"/>
          </p:cNvSpPr>
          <p:nvPr>
            <p:ph type="title"/>
          </p:nvPr>
        </p:nvSpPr>
        <p:spPr>
          <a:xfrm>
            <a:off x="793750" y="715939"/>
            <a:ext cx="4864608" cy="365760"/>
          </a:xfrm>
        </p:spPr>
        <p:txBody>
          <a:bodyPr/>
          <a:lstStyle/>
          <a:p>
            <a:r>
              <a:rPr lang="en-US" noProof="0" dirty="0"/>
              <a:t>Funding</a:t>
            </a:r>
            <a:endParaRPr lang="en-US" dirty="0"/>
          </a:p>
        </p:txBody>
      </p:sp>
      <p:graphicFrame>
        <p:nvGraphicFramePr>
          <p:cNvPr id="5" name="Chart 4">
            <a:extLst>
              <a:ext uri="{FF2B5EF4-FFF2-40B4-BE49-F238E27FC236}">
                <a16:creationId xmlns:a16="http://schemas.microsoft.com/office/drawing/2014/main" id="{D71E90A6-692D-4864-8D2B-3BA5D7E6A66B}"/>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381609926"/>
              </p:ext>
            </p:extLst>
          </p:nvPr>
        </p:nvGraphicFramePr>
        <p:xfrm>
          <a:off x="502019" y="1911007"/>
          <a:ext cx="3154656" cy="2103104"/>
        </p:xfrm>
        <a:graphic>
          <a:graphicData uri="http://schemas.openxmlformats.org/drawingml/2006/chart">
            <c:chart xmlns:c="http://schemas.openxmlformats.org/drawingml/2006/chart" xmlns:r="http://schemas.openxmlformats.org/officeDocument/2006/relationships" r:id="rId2"/>
          </a:graphicData>
        </a:graphic>
      </p:graphicFrame>
      <p:sp>
        <p:nvSpPr>
          <p:cNvPr id="34" name="Text Placeholder 33">
            <a:extLst>
              <a:ext uri="{FF2B5EF4-FFF2-40B4-BE49-F238E27FC236}">
                <a16:creationId xmlns:a16="http://schemas.microsoft.com/office/drawing/2014/main" id="{85F954A3-1EAC-45E0-B349-CA5CB13C6C06}"/>
              </a:ext>
            </a:extLst>
          </p:cNvPr>
          <p:cNvSpPr>
            <a:spLocks noGrp="1"/>
          </p:cNvSpPr>
          <p:nvPr>
            <p:ph type="body" sz="quarter" idx="22"/>
          </p:nvPr>
        </p:nvSpPr>
        <p:spPr>
          <a:xfrm>
            <a:off x="1285758" y="2399173"/>
            <a:ext cx="1611892" cy="1151632"/>
          </a:xfrm>
        </p:spPr>
        <p:txBody>
          <a:bodyPr/>
          <a:lstStyle/>
          <a:p>
            <a:r>
              <a:rPr lang="en-US" dirty="0"/>
              <a:t>$12K</a:t>
            </a:r>
          </a:p>
        </p:txBody>
      </p:sp>
      <p:sp>
        <p:nvSpPr>
          <p:cNvPr id="26" name="Text Placeholder 25">
            <a:extLst>
              <a:ext uri="{FF2B5EF4-FFF2-40B4-BE49-F238E27FC236}">
                <a16:creationId xmlns:a16="http://schemas.microsoft.com/office/drawing/2014/main" id="{A0F52927-1C90-418F-AD2E-50A3404A4A36}"/>
              </a:ext>
            </a:extLst>
          </p:cNvPr>
          <p:cNvSpPr>
            <a:spLocks noGrp="1"/>
          </p:cNvSpPr>
          <p:nvPr>
            <p:ph type="body" sz="quarter" idx="13"/>
          </p:nvPr>
        </p:nvSpPr>
        <p:spPr>
          <a:xfrm>
            <a:off x="900511" y="4114240"/>
            <a:ext cx="2382386" cy="613702"/>
          </a:xfrm>
        </p:spPr>
        <p:txBody>
          <a:bodyPr/>
          <a:lstStyle/>
          <a:p>
            <a:r>
              <a:rPr lang="en-US" dirty="0"/>
              <a:t>Campaigns</a:t>
            </a:r>
          </a:p>
        </p:txBody>
      </p:sp>
      <p:sp>
        <p:nvSpPr>
          <p:cNvPr id="27" name="Text Placeholder 26">
            <a:extLst>
              <a:ext uri="{FF2B5EF4-FFF2-40B4-BE49-F238E27FC236}">
                <a16:creationId xmlns:a16="http://schemas.microsoft.com/office/drawing/2014/main" id="{37B13ECA-D5B9-4665-9100-4329449CD7A1}"/>
              </a:ext>
            </a:extLst>
          </p:cNvPr>
          <p:cNvSpPr>
            <a:spLocks noGrp="1"/>
          </p:cNvSpPr>
          <p:nvPr>
            <p:ph type="body" sz="quarter" idx="15"/>
          </p:nvPr>
        </p:nvSpPr>
        <p:spPr>
          <a:xfrm>
            <a:off x="900511" y="4733168"/>
            <a:ext cx="2382386" cy="857935"/>
          </a:xfrm>
        </p:spPr>
        <p:txBody>
          <a:bodyPr>
            <a:normAutofit lnSpcReduction="10000"/>
          </a:bodyPr>
          <a:lstStyle/>
          <a:p>
            <a:r>
              <a:rPr lang="en-ZA" dirty="0"/>
              <a:t>Revenue obtained from online campaigns and reorders</a:t>
            </a:r>
            <a:endParaRPr lang="en-US" dirty="0"/>
          </a:p>
        </p:txBody>
      </p:sp>
      <p:graphicFrame>
        <p:nvGraphicFramePr>
          <p:cNvPr id="7" name="Chart 6">
            <a:extLst>
              <a:ext uri="{FF2B5EF4-FFF2-40B4-BE49-F238E27FC236}">
                <a16:creationId xmlns:a16="http://schemas.microsoft.com/office/drawing/2014/main" id="{4E5713F8-4BD1-4F5A-958E-38D193282F85}"/>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09020708"/>
              </p:ext>
            </p:extLst>
          </p:nvPr>
        </p:nvGraphicFramePr>
        <p:xfrm>
          <a:off x="3197349" y="1911007"/>
          <a:ext cx="3154656" cy="2103104"/>
        </p:xfrm>
        <a:graphic>
          <a:graphicData uri="http://schemas.openxmlformats.org/drawingml/2006/chart">
            <c:chart xmlns:c="http://schemas.openxmlformats.org/drawingml/2006/chart" xmlns:r="http://schemas.openxmlformats.org/officeDocument/2006/relationships" r:id="rId3"/>
          </a:graphicData>
        </a:graphic>
      </p:graphicFrame>
      <p:sp>
        <p:nvSpPr>
          <p:cNvPr id="37" name="Text Placeholder 36">
            <a:extLst>
              <a:ext uri="{FF2B5EF4-FFF2-40B4-BE49-F238E27FC236}">
                <a16:creationId xmlns:a16="http://schemas.microsoft.com/office/drawing/2014/main" id="{A5B6CF8D-4C68-40CD-A4BC-358825782940}"/>
              </a:ext>
            </a:extLst>
          </p:cNvPr>
          <p:cNvSpPr>
            <a:spLocks noGrp="1"/>
          </p:cNvSpPr>
          <p:nvPr>
            <p:ph type="body" sz="quarter" idx="25"/>
          </p:nvPr>
        </p:nvSpPr>
        <p:spPr>
          <a:xfrm>
            <a:off x="3969286" y="2399173"/>
            <a:ext cx="1611892" cy="1151632"/>
          </a:xfrm>
        </p:spPr>
        <p:txBody>
          <a:bodyPr/>
          <a:lstStyle/>
          <a:p>
            <a:r>
              <a:rPr lang="en-US" dirty="0"/>
              <a:t>$14K</a:t>
            </a:r>
          </a:p>
        </p:txBody>
      </p:sp>
      <p:sp>
        <p:nvSpPr>
          <p:cNvPr id="28" name="Text Placeholder 27">
            <a:extLst>
              <a:ext uri="{FF2B5EF4-FFF2-40B4-BE49-F238E27FC236}">
                <a16:creationId xmlns:a16="http://schemas.microsoft.com/office/drawing/2014/main" id="{C152BCFD-FB2E-46FB-97FD-3B9579D9CDD3}"/>
              </a:ext>
            </a:extLst>
          </p:cNvPr>
          <p:cNvSpPr>
            <a:spLocks noGrp="1"/>
          </p:cNvSpPr>
          <p:nvPr>
            <p:ph type="body" sz="quarter" idx="16"/>
          </p:nvPr>
        </p:nvSpPr>
        <p:spPr>
          <a:xfrm>
            <a:off x="3584039" y="4114240"/>
            <a:ext cx="2382386" cy="613702"/>
          </a:xfrm>
        </p:spPr>
        <p:txBody>
          <a:bodyPr/>
          <a:lstStyle/>
          <a:p>
            <a:r>
              <a:rPr lang="en-US" dirty="0"/>
              <a:t>Angel investments</a:t>
            </a:r>
          </a:p>
        </p:txBody>
      </p:sp>
      <p:sp>
        <p:nvSpPr>
          <p:cNvPr id="29" name="Text Placeholder 28">
            <a:extLst>
              <a:ext uri="{FF2B5EF4-FFF2-40B4-BE49-F238E27FC236}">
                <a16:creationId xmlns:a16="http://schemas.microsoft.com/office/drawing/2014/main" id="{0A53AC78-9DEF-4337-81E7-D9F9AF1F31EB}"/>
              </a:ext>
            </a:extLst>
          </p:cNvPr>
          <p:cNvSpPr>
            <a:spLocks noGrp="1"/>
          </p:cNvSpPr>
          <p:nvPr>
            <p:ph type="body" sz="quarter" idx="17"/>
          </p:nvPr>
        </p:nvSpPr>
        <p:spPr>
          <a:xfrm>
            <a:off x="3584039" y="4733168"/>
            <a:ext cx="2382386" cy="857935"/>
          </a:xfrm>
        </p:spPr>
        <p:txBody>
          <a:bodyPr/>
          <a:lstStyle/>
          <a:p>
            <a:r>
              <a:rPr lang="en-US" dirty="0"/>
              <a:t>Amount obtained through other investors​</a:t>
            </a:r>
          </a:p>
        </p:txBody>
      </p:sp>
      <p:graphicFrame>
        <p:nvGraphicFramePr>
          <p:cNvPr id="9" name="Chart 8">
            <a:extLst>
              <a:ext uri="{FF2B5EF4-FFF2-40B4-BE49-F238E27FC236}">
                <a16:creationId xmlns:a16="http://schemas.microsoft.com/office/drawing/2014/main" id="{34A8949C-F9E7-4C22-89B3-1CF3F4AF5201}"/>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162027386"/>
              </p:ext>
            </p:extLst>
          </p:nvPr>
        </p:nvGraphicFramePr>
        <p:xfrm>
          <a:off x="5881432" y="1911007"/>
          <a:ext cx="3154656" cy="2103104"/>
        </p:xfrm>
        <a:graphic>
          <a:graphicData uri="http://schemas.openxmlformats.org/drawingml/2006/chart">
            <c:chart xmlns:c="http://schemas.openxmlformats.org/drawingml/2006/chart" xmlns:r="http://schemas.openxmlformats.org/officeDocument/2006/relationships" r:id="rId4"/>
          </a:graphicData>
        </a:graphic>
      </p:graphicFrame>
      <p:sp>
        <p:nvSpPr>
          <p:cNvPr id="35" name="Text Placeholder 34">
            <a:extLst>
              <a:ext uri="{FF2B5EF4-FFF2-40B4-BE49-F238E27FC236}">
                <a16:creationId xmlns:a16="http://schemas.microsoft.com/office/drawing/2014/main" id="{FAB27076-3031-420C-BA49-E845E9FB211C}"/>
              </a:ext>
            </a:extLst>
          </p:cNvPr>
          <p:cNvSpPr>
            <a:spLocks noGrp="1"/>
          </p:cNvSpPr>
          <p:nvPr>
            <p:ph type="body" sz="quarter" idx="23"/>
          </p:nvPr>
        </p:nvSpPr>
        <p:spPr>
          <a:xfrm>
            <a:off x="6652814" y="2399173"/>
            <a:ext cx="1611892" cy="1151632"/>
          </a:xfrm>
        </p:spPr>
        <p:txBody>
          <a:bodyPr/>
          <a:lstStyle/>
          <a:p>
            <a:r>
              <a:rPr lang="en-US" dirty="0"/>
              <a:t>$32K</a:t>
            </a:r>
          </a:p>
        </p:txBody>
      </p:sp>
      <p:sp>
        <p:nvSpPr>
          <p:cNvPr id="30" name="Text Placeholder 29">
            <a:extLst>
              <a:ext uri="{FF2B5EF4-FFF2-40B4-BE49-F238E27FC236}">
                <a16:creationId xmlns:a16="http://schemas.microsoft.com/office/drawing/2014/main" id="{674D4F8B-10DE-4273-B585-F14235FFCDFB}"/>
              </a:ext>
            </a:extLst>
          </p:cNvPr>
          <p:cNvSpPr>
            <a:spLocks noGrp="1"/>
          </p:cNvSpPr>
          <p:nvPr>
            <p:ph type="body" sz="quarter" idx="18"/>
          </p:nvPr>
        </p:nvSpPr>
        <p:spPr>
          <a:xfrm>
            <a:off x="6267567" y="4114240"/>
            <a:ext cx="2382386" cy="613702"/>
          </a:xfrm>
        </p:spPr>
        <p:txBody>
          <a:bodyPr/>
          <a:lstStyle/>
          <a:p>
            <a:r>
              <a:rPr lang="en-US" dirty="0"/>
              <a:t>Cash</a:t>
            </a:r>
          </a:p>
        </p:txBody>
      </p:sp>
      <p:sp>
        <p:nvSpPr>
          <p:cNvPr id="31" name="Text Placeholder 30">
            <a:extLst>
              <a:ext uri="{FF2B5EF4-FFF2-40B4-BE49-F238E27FC236}">
                <a16:creationId xmlns:a16="http://schemas.microsoft.com/office/drawing/2014/main" id="{F475A6F5-6459-4754-BF1B-6983DA5BC099}"/>
              </a:ext>
            </a:extLst>
          </p:cNvPr>
          <p:cNvSpPr>
            <a:spLocks noGrp="1"/>
          </p:cNvSpPr>
          <p:nvPr>
            <p:ph type="body" sz="quarter" idx="19"/>
          </p:nvPr>
        </p:nvSpPr>
        <p:spPr>
          <a:xfrm>
            <a:off x="6267567" y="4733168"/>
            <a:ext cx="2382386" cy="857935"/>
          </a:xfrm>
        </p:spPr>
        <p:txBody>
          <a:bodyPr/>
          <a:lstStyle/>
          <a:p>
            <a:r>
              <a:rPr lang="en-US" dirty="0"/>
              <a:t>Liquid cash we have</a:t>
            </a:r>
          </a:p>
          <a:p>
            <a:r>
              <a:rPr lang="en-US" dirty="0"/>
              <a:t>on hand​</a:t>
            </a:r>
          </a:p>
        </p:txBody>
      </p:sp>
      <p:graphicFrame>
        <p:nvGraphicFramePr>
          <p:cNvPr id="11" name="Chart 10">
            <a:extLst>
              <a:ext uri="{FF2B5EF4-FFF2-40B4-BE49-F238E27FC236}">
                <a16:creationId xmlns:a16="http://schemas.microsoft.com/office/drawing/2014/main" id="{444D3B3B-34C8-434F-91E8-D2C1BF4D9A09}"/>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018601640"/>
              </p:ext>
            </p:extLst>
          </p:nvPr>
        </p:nvGraphicFramePr>
        <p:xfrm>
          <a:off x="8564405" y="1911007"/>
          <a:ext cx="3154656" cy="2103104"/>
        </p:xfrm>
        <a:graphic>
          <a:graphicData uri="http://schemas.openxmlformats.org/drawingml/2006/chart">
            <c:chart xmlns:c="http://schemas.openxmlformats.org/drawingml/2006/chart" xmlns:r="http://schemas.openxmlformats.org/officeDocument/2006/relationships" r:id="rId5"/>
          </a:graphicData>
        </a:graphic>
      </p:graphicFrame>
      <p:sp>
        <p:nvSpPr>
          <p:cNvPr id="36" name="Text Placeholder 35">
            <a:extLst>
              <a:ext uri="{FF2B5EF4-FFF2-40B4-BE49-F238E27FC236}">
                <a16:creationId xmlns:a16="http://schemas.microsoft.com/office/drawing/2014/main" id="{24AC2074-BC52-48C5-931D-3BB4A8B0B99B}"/>
              </a:ext>
            </a:extLst>
          </p:cNvPr>
          <p:cNvSpPr>
            <a:spLocks noGrp="1"/>
          </p:cNvSpPr>
          <p:nvPr>
            <p:ph type="body" sz="quarter" idx="24"/>
          </p:nvPr>
        </p:nvSpPr>
        <p:spPr>
          <a:xfrm>
            <a:off x="9336341" y="2399173"/>
            <a:ext cx="1611892" cy="1151632"/>
          </a:xfrm>
        </p:spPr>
        <p:txBody>
          <a:bodyPr/>
          <a:lstStyle/>
          <a:p>
            <a:r>
              <a:rPr lang="en-US" dirty="0"/>
              <a:t>$82K</a:t>
            </a:r>
          </a:p>
        </p:txBody>
      </p:sp>
      <p:sp>
        <p:nvSpPr>
          <p:cNvPr id="32" name="Text Placeholder 31">
            <a:extLst>
              <a:ext uri="{FF2B5EF4-FFF2-40B4-BE49-F238E27FC236}">
                <a16:creationId xmlns:a16="http://schemas.microsoft.com/office/drawing/2014/main" id="{A13FB31D-1957-4294-9D78-4274ACAAF612}"/>
              </a:ext>
            </a:extLst>
          </p:cNvPr>
          <p:cNvSpPr>
            <a:spLocks noGrp="1"/>
          </p:cNvSpPr>
          <p:nvPr>
            <p:ph type="body" sz="quarter" idx="20"/>
          </p:nvPr>
        </p:nvSpPr>
        <p:spPr>
          <a:xfrm>
            <a:off x="8951094" y="4114240"/>
            <a:ext cx="2382386" cy="613702"/>
          </a:xfrm>
        </p:spPr>
        <p:txBody>
          <a:bodyPr/>
          <a:lstStyle/>
          <a:p>
            <a:r>
              <a:rPr lang="en-US" dirty="0"/>
              <a:t>Shares</a:t>
            </a:r>
          </a:p>
        </p:txBody>
      </p:sp>
      <p:sp>
        <p:nvSpPr>
          <p:cNvPr id="33" name="Text Placeholder 32">
            <a:extLst>
              <a:ext uri="{FF2B5EF4-FFF2-40B4-BE49-F238E27FC236}">
                <a16:creationId xmlns:a16="http://schemas.microsoft.com/office/drawing/2014/main" id="{07490C32-D0EF-409A-8838-0ADB755999AA}"/>
              </a:ext>
            </a:extLst>
          </p:cNvPr>
          <p:cNvSpPr>
            <a:spLocks noGrp="1"/>
          </p:cNvSpPr>
          <p:nvPr>
            <p:ph type="body" sz="quarter" idx="21"/>
          </p:nvPr>
        </p:nvSpPr>
        <p:spPr>
          <a:xfrm>
            <a:off x="8951094" y="4733168"/>
            <a:ext cx="2382386" cy="857935"/>
          </a:xfrm>
        </p:spPr>
        <p:txBody>
          <a:bodyPr/>
          <a:lstStyle/>
          <a:p>
            <a:r>
              <a:rPr lang="en-US" dirty="0"/>
              <a:t>Number of shares converted into USD​</a:t>
            </a:r>
          </a:p>
        </p:txBody>
      </p:sp>
      <p:sp>
        <p:nvSpPr>
          <p:cNvPr id="51" name="Date Placeholder 50">
            <a:extLst>
              <a:ext uri="{FF2B5EF4-FFF2-40B4-BE49-F238E27FC236}">
                <a16:creationId xmlns:a16="http://schemas.microsoft.com/office/drawing/2014/main" id="{04CAC2AB-5761-44BB-98FA-2160C470E891}"/>
              </a:ext>
            </a:extLst>
          </p:cNvPr>
          <p:cNvSpPr>
            <a:spLocks noGrp="1"/>
          </p:cNvSpPr>
          <p:nvPr>
            <p:ph type="dt" sz="half" idx="10"/>
          </p:nvPr>
        </p:nvSpPr>
        <p:spPr>
          <a:xfrm>
            <a:off x="838200" y="6356350"/>
            <a:ext cx="2743200" cy="365125"/>
          </a:xfrm>
        </p:spPr>
        <p:txBody>
          <a:bodyPr/>
          <a:lstStyle/>
          <a:p>
            <a:r>
              <a:rPr lang="en-US" dirty="0"/>
              <a:t>8/06/20XX</a:t>
            </a:r>
          </a:p>
        </p:txBody>
      </p:sp>
      <p:sp>
        <p:nvSpPr>
          <p:cNvPr id="52" name="Footer Placeholder 51">
            <a:extLst>
              <a:ext uri="{FF2B5EF4-FFF2-40B4-BE49-F238E27FC236}">
                <a16:creationId xmlns:a16="http://schemas.microsoft.com/office/drawing/2014/main" id="{7026ED2A-0000-445D-B5A1-8A5D0E287FA7}"/>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3" name="Slide Number Placeholder 52">
            <a:extLst>
              <a:ext uri="{FF2B5EF4-FFF2-40B4-BE49-F238E27FC236}">
                <a16:creationId xmlns:a16="http://schemas.microsoft.com/office/drawing/2014/main" id="{6813B31E-86C3-4175-9D10-220062CAF60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19</a:t>
            </a:fld>
            <a:endParaRPr lang="en-US" dirty="0"/>
          </a:p>
        </p:txBody>
      </p:sp>
    </p:spTree>
    <p:extLst>
      <p:ext uri="{BB962C8B-B14F-4D97-AF65-F5344CB8AC3E}">
        <p14:creationId xmlns:p14="http://schemas.microsoft.com/office/powerpoint/2010/main" val="423171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5728125" y="136526"/>
            <a:ext cx="4850550" cy="809958"/>
          </a:xfrm>
          <a:ln>
            <a:solidFill>
              <a:schemeClr val="bg1">
                <a:lumMod val="85000"/>
              </a:schemeClr>
            </a:solidFill>
          </a:ln>
        </p:spPr>
        <p:txBody>
          <a:bodyPr>
            <a:normAutofit/>
          </a:bodyPr>
          <a:lstStyle/>
          <a:p>
            <a:r>
              <a:rPr lang="en-US" sz="4000" dirty="0">
                <a:solidFill>
                  <a:schemeClr val="bg2"/>
                </a:solidFill>
              </a:rPr>
              <a:t>Content</a:t>
            </a:r>
          </a:p>
        </p:txBody>
      </p:sp>
      <p:sp>
        <p:nvSpPr>
          <p:cNvPr id="3" name="Date Placeholder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a:lstStyle/>
          <a:p>
            <a:r>
              <a:rPr lang="en-US" dirty="0"/>
              <a:t>14/02/2025</a:t>
            </a: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
        <p:nvSpPr>
          <p:cNvPr id="13" name="Text Placeholder 16">
            <a:extLst>
              <a:ext uri="{FF2B5EF4-FFF2-40B4-BE49-F238E27FC236}">
                <a16:creationId xmlns:a16="http://schemas.microsoft.com/office/drawing/2014/main" id="{E0DC0EFA-2762-9326-E362-EF18CBC15FEA}"/>
              </a:ext>
            </a:extLst>
          </p:cNvPr>
          <p:cNvSpPr txBox="1">
            <a:spLocks/>
          </p:cNvSpPr>
          <p:nvPr/>
        </p:nvSpPr>
        <p:spPr>
          <a:xfrm>
            <a:off x="5653487" y="3259376"/>
            <a:ext cx="4925188" cy="339247"/>
          </a:xfrm>
          <a:prstGeom prst="rect">
            <a:avLst/>
          </a:prstGeom>
        </p:spPr>
        <p:txBody>
          <a:bodyPr vert="horz" lIns="91440" tIns="45720" rIns="91440" bIns="45720" rtlCol="0">
            <a:normAutofit/>
          </a:bodyPr>
          <a:lstStyle>
            <a:lvl1pPr marL="0" indent="0" algn="l" defTabSz="914400" rtl="0" eaLnBrk="1" latinLnBrk="0" hangingPunct="1">
              <a:lnSpc>
                <a:spcPct val="125000"/>
              </a:lnSpc>
              <a:spcBef>
                <a:spcPts val="1000"/>
              </a:spcBef>
              <a:buFont typeface="Arial" panose="020B0604020202020204" pitchFamily="34" charset="0"/>
              <a:buNone/>
              <a:defRPr sz="1400" kern="1200"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4" name="Text Placeholder 29">
            <a:extLst>
              <a:ext uri="{FF2B5EF4-FFF2-40B4-BE49-F238E27FC236}">
                <a16:creationId xmlns:a16="http://schemas.microsoft.com/office/drawing/2014/main" id="{80F2694B-19D8-27E1-3A34-B53D4EEC0CE0}"/>
              </a:ext>
            </a:extLst>
          </p:cNvPr>
          <p:cNvSpPr txBox="1">
            <a:spLocks/>
          </p:cNvSpPr>
          <p:nvPr/>
        </p:nvSpPr>
        <p:spPr>
          <a:xfrm>
            <a:off x="5732136" y="1081764"/>
            <a:ext cx="4850550" cy="5776235"/>
          </a:xfrm>
          <a:prstGeom prst="rect">
            <a:avLst/>
          </a:prstGeom>
          <a:ln>
            <a:solidFill>
              <a:schemeClr val="bg1">
                <a:lumMod val="85000"/>
              </a:schemeClr>
            </a:solidFill>
          </a:ln>
        </p:spPr>
        <p:txBody>
          <a:bodyPr vert="horz" lIns="91440" tIns="45720" rIns="91440" bIns="45720" rtlCol="0">
            <a:normAutofit/>
          </a:bodyPr>
          <a:lstStyle>
            <a:lvl1pPr marL="0" indent="0" algn="l" defTabSz="914400" rtl="0" eaLnBrk="1" latinLnBrk="0" hangingPunct="1">
              <a:lnSpc>
                <a:spcPct val="125000"/>
              </a:lnSpc>
              <a:spcBef>
                <a:spcPts val="1000"/>
              </a:spcBef>
              <a:buFont typeface="Arial" panose="020B0604020202020204" pitchFamily="34" charset="0"/>
              <a:buNone/>
              <a:defRPr sz="1400" kern="1200"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v"/>
            </a:pPr>
            <a:r>
              <a:rPr lang="en-US" sz="3200" dirty="0">
                <a:solidFill>
                  <a:schemeClr val="bg2"/>
                </a:solidFill>
              </a:rPr>
              <a:t>Introduction</a:t>
            </a:r>
          </a:p>
          <a:p>
            <a:pPr marL="457200" indent="-457200">
              <a:buFont typeface="Wingdings" panose="05000000000000000000" pitchFamily="2" charset="2"/>
              <a:buChar char="v"/>
            </a:pPr>
            <a:r>
              <a:rPr lang="en-US" sz="3200" dirty="0">
                <a:solidFill>
                  <a:schemeClr val="bg2"/>
                </a:solidFill>
              </a:rPr>
              <a:t>Key Concepts</a:t>
            </a:r>
          </a:p>
          <a:p>
            <a:pPr marL="457200" indent="-457200">
              <a:buFont typeface="Wingdings" panose="05000000000000000000" pitchFamily="2" charset="2"/>
              <a:buChar char="v"/>
            </a:pPr>
            <a:r>
              <a:rPr lang="en-US" sz="3200" dirty="0">
                <a:solidFill>
                  <a:schemeClr val="bg2"/>
                </a:solidFill>
              </a:rPr>
              <a:t>Applications</a:t>
            </a:r>
          </a:p>
          <a:p>
            <a:pPr marL="457200" indent="-457200">
              <a:buFont typeface="Wingdings" panose="05000000000000000000" pitchFamily="2" charset="2"/>
              <a:buChar char="v"/>
            </a:pPr>
            <a:r>
              <a:rPr lang="en-US" sz="3200" dirty="0">
                <a:solidFill>
                  <a:schemeClr val="bg2"/>
                </a:solidFill>
              </a:rPr>
              <a:t>Advantages of CVAS</a:t>
            </a:r>
          </a:p>
          <a:p>
            <a:pPr marL="457200" indent="-457200">
              <a:buFont typeface="Wingdings" panose="05000000000000000000" pitchFamily="2" charset="2"/>
              <a:buChar char="v"/>
            </a:pPr>
            <a:r>
              <a:rPr lang="en-US" sz="3200" dirty="0">
                <a:solidFill>
                  <a:schemeClr val="bg2"/>
                </a:solidFill>
              </a:rPr>
              <a:t>Disadvantages of CVAS</a:t>
            </a:r>
          </a:p>
          <a:p>
            <a:pPr marL="457200" indent="-457200">
              <a:buFont typeface="Wingdings" panose="05000000000000000000" pitchFamily="2" charset="2"/>
              <a:buChar char="v"/>
            </a:pPr>
            <a:r>
              <a:rPr lang="en-US" sz="3200" dirty="0">
                <a:solidFill>
                  <a:schemeClr val="bg2"/>
                </a:solidFill>
              </a:rPr>
              <a:t>Future Directions </a:t>
            </a:r>
          </a:p>
          <a:p>
            <a:pPr marL="457200" indent="-457200">
              <a:buFont typeface="Wingdings" panose="05000000000000000000" pitchFamily="2" charset="2"/>
              <a:buChar char="v"/>
            </a:pPr>
            <a:r>
              <a:rPr lang="en-US" sz="3200" dirty="0">
                <a:solidFill>
                  <a:schemeClr val="bg2"/>
                </a:solidFill>
              </a:rPr>
              <a:t>Conclusion</a:t>
            </a:r>
          </a:p>
          <a:p>
            <a:pPr marL="457200" indent="-457200">
              <a:buFont typeface="Wingdings" panose="05000000000000000000" pitchFamily="2" charset="2"/>
              <a:buChar char="v"/>
            </a:pPr>
            <a:endParaRPr lang="en-US" sz="3200" dirty="0">
              <a:solidFill>
                <a:schemeClr val="bg2"/>
              </a:solidFill>
            </a:endParaRPr>
          </a:p>
          <a:p>
            <a:pPr marL="457200" indent="-457200">
              <a:buFont typeface="Wingdings" panose="05000000000000000000" pitchFamily="2" charset="2"/>
              <a:buChar char="v"/>
            </a:pPr>
            <a:endParaRPr lang="en-US" sz="3200" dirty="0">
              <a:solidFill>
                <a:schemeClr val="bg2"/>
              </a:solidFill>
            </a:endParaRPr>
          </a:p>
          <a:p>
            <a:pPr marL="457200" indent="-457200">
              <a:buFont typeface="Wingdings" panose="05000000000000000000" pitchFamily="2" charset="2"/>
              <a:buChar char="v"/>
            </a:pPr>
            <a:endParaRPr lang="en-US" sz="3200" dirty="0">
              <a:solidFill>
                <a:schemeClr val="bg2"/>
              </a:solidFill>
            </a:endParaRPr>
          </a:p>
          <a:p>
            <a:pPr marL="457200" indent="-457200">
              <a:buFont typeface="Wingdings" panose="05000000000000000000" pitchFamily="2" charset="2"/>
              <a:buChar char="v"/>
            </a:pPr>
            <a:endParaRPr lang="en-US" sz="3200" dirty="0">
              <a:solidFill>
                <a:schemeClr val="bg2"/>
              </a:solidFill>
            </a:endParaRPr>
          </a:p>
        </p:txBody>
      </p:sp>
    </p:spTree>
    <p:extLst>
      <p:ext uri="{BB962C8B-B14F-4D97-AF65-F5344CB8AC3E}">
        <p14:creationId xmlns:p14="http://schemas.microsoft.com/office/powerpoint/2010/main" val="277377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p:txBody>
          <a:bodyPr/>
          <a:lstStyle/>
          <a:p>
            <a:r>
              <a:rPr lang="en-US" dirty="0"/>
              <a:t>Summary</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577993" y="2689071"/>
            <a:ext cx="4567209" cy="2212496"/>
          </a:xfrm>
        </p:spPr>
        <p:txBody>
          <a:bodyPr/>
          <a:lstStyle/>
          <a:p>
            <a:r>
              <a:rPr lang="en-US" dirty="0"/>
              <a:t>At Contoso, we believe in giving 110%. By closing the loop on task management and using the latest technology, we help businesses grow and nurture a consumer-first mindset. We thrive because of our market knowledge and a great team behind our product. As our CEO says, "Efficiencies will come from proactively transforming how we do business."</a:t>
            </a:r>
          </a:p>
        </p:txBody>
      </p:sp>
      <p:sp>
        <p:nvSpPr>
          <p:cNvPr id="14" name="Date Placeholder 13">
            <a:extLst>
              <a:ext uri="{FF2B5EF4-FFF2-40B4-BE49-F238E27FC236}">
                <a16:creationId xmlns:a16="http://schemas.microsoft.com/office/drawing/2014/main" id="{0AAA33AC-E039-49B8-9D53-D790DEF7EB2B}"/>
              </a:ext>
            </a:extLst>
          </p:cNvPr>
          <p:cNvSpPr>
            <a:spLocks noGrp="1"/>
          </p:cNvSpPr>
          <p:nvPr>
            <p:ph type="dt" sz="half" idx="10"/>
          </p:nvPr>
        </p:nvSpPr>
        <p:spPr>
          <a:xfrm>
            <a:off x="838200" y="6356350"/>
            <a:ext cx="2743200" cy="365125"/>
          </a:xfrm>
        </p:spPr>
        <p:txBody>
          <a:bodyPr/>
          <a:lstStyle/>
          <a:p>
            <a:r>
              <a:rPr lang="en-US" dirty="0"/>
              <a:t>8/06/20XX</a:t>
            </a:r>
          </a:p>
        </p:txBody>
      </p:sp>
      <p:sp>
        <p:nvSpPr>
          <p:cNvPr id="15" name="Footer Placeholder 14">
            <a:extLst>
              <a:ext uri="{FF2B5EF4-FFF2-40B4-BE49-F238E27FC236}">
                <a16:creationId xmlns:a16="http://schemas.microsoft.com/office/drawing/2014/main" id="{B637D303-3D91-4DF5-9E06-C9394D714301}"/>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20</a:t>
            </a:fld>
            <a:endParaRPr lang="en-US" dirty="0"/>
          </a:p>
        </p:txBody>
      </p:sp>
    </p:spTree>
    <p:extLst>
      <p:ext uri="{BB962C8B-B14F-4D97-AF65-F5344CB8AC3E}">
        <p14:creationId xmlns:p14="http://schemas.microsoft.com/office/powerpoint/2010/main" val="1987845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dirty="0"/>
              <a:t>Thank you</a:t>
            </a:r>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7465112" y="2326705"/>
            <a:ext cx="4114592" cy="2212496"/>
          </a:xfrm>
        </p:spPr>
        <p:txBody>
          <a:bodyPr/>
          <a:lstStyle/>
          <a:p>
            <a:r>
              <a:rPr lang="en-US" dirty="0"/>
              <a:t>Mirjam Nilsson​​</a:t>
            </a:r>
          </a:p>
          <a:p>
            <a:r>
              <a:rPr lang="en-US" dirty="0"/>
              <a:t>206-555-0146​</a:t>
            </a:r>
          </a:p>
          <a:p>
            <a:r>
              <a:rPr lang="en-US" dirty="0"/>
              <a:t>mirjam@contoso.com​</a:t>
            </a:r>
          </a:p>
          <a:p>
            <a:r>
              <a:rPr lang="en-US" dirty="0"/>
              <a:t>www.contoso.com​</a:t>
            </a:r>
          </a:p>
        </p:txBody>
      </p:sp>
      <p:sp>
        <p:nvSpPr>
          <p:cNvPr id="10" name="Date Placeholder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a:lstStyle/>
          <a:p>
            <a:r>
              <a:rPr lang="en-US" dirty="0"/>
              <a:t>8/06/20XX</a:t>
            </a:r>
          </a:p>
        </p:txBody>
      </p:sp>
      <p:sp>
        <p:nvSpPr>
          <p:cNvPr id="11" name="Footer Placeholder 10">
            <a:extLst>
              <a:ext uri="{FF2B5EF4-FFF2-40B4-BE49-F238E27FC236}">
                <a16:creationId xmlns:a16="http://schemas.microsoft.com/office/drawing/2014/main" id="{313ACD80-E8DD-409F-A517-A832D3421C83}"/>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21</a:t>
            </a:fld>
            <a:endParaRPr lang="en-US" dirty="0"/>
          </a:p>
        </p:txBody>
      </p:sp>
    </p:spTree>
    <p:extLst>
      <p:ext uri="{BB962C8B-B14F-4D97-AF65-F5344CB8AC3E}">
        <p14:creationId xmlns:p14="http://schemas.microsoft.com/office/powerpoint/2010/main" val="1505696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3952887" y="896351"/>
            <a:ext cx="7288284" cy="469490"/>
          </a:xfrm>
        </p:spPr>
        <p:txBody>
          <a:bodyPr>
            <a:noAutofit/>
          </a:bodyPr>
          <a:lstStyle/>
          <a:p>
            <a:r>
              <a:rPr lang="en-US" sz="3200" dirty="0">
                <a:ea typeface="+mn-ea"/>
                <a:cs typeface="+mn-cs"/>
              </a:rPr>
              <a:t>Introduction</a:t>
            </a:r>
            <a:endParaRPr lang="en-US" sz="3200"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3798740" y="1654774"/>
            <a:ext cx="7917936" cy="4197298"/>
          </a:xfrm>
        </p:spPr>
        <p:txBody>
          <a:bodyPr>
            <a:noAutofit/>
          </a:bodyPr>
          <a:lstStyle/>
          <a:p>
            <a:r>
              <a:rPr lang="en-US" sz="2400" dirty="0"/>
              <a:t>Computational visual attention systems are a branch of artificial intelligence that aim to mimic the human visual system's ability to selectively focus on the most important information in a scene. These systems are inspired by the way our brains prioritize certain visual stimuli over others, allowing us to efficiently process complex environments.</a:t>
            </a:r>
          </a:p>
          <a:p>
            <a:r>
              <a:rPr lang="en-US" sz="2400" b="0" i="0" dirty="0">
                <a:solidFill>
                  <a:srgbClr val="EEF0FF"/>
                </a:solidFill>
                <a:effectLst/>
                <a:latin typeface="Google Sans"/>
              </a:rPr>
              <a:t>It draws heavily from research in psychology, neuroscience, and computer vision to develop algorithms that can prioritize certain areas of an image based on features like color, contrast, and motion, essentially mimicking how we naturally "attend" to specific visual details. </a:t>
            </a:r>
            <a:endParaRPr lang="en-US" sz="2400" dirty="0"/>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2956810" cy="1129164"/>
          </a:xfrm>
        </p:spPr>
        <p:txBody>
          <a:bodyPr/>
          <a:lstStyle/>
          <a:p>
            <a:r>
              <a:rPr lang="en-US" dirty="0"/>
              <a:t>Key concepts</a:t>
            </a:r>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4994364" y="464176"/>
            <a:ext cx="2859091" cy="365125"/>
          </a:xfrm>
        </p:spPr>
        <p:txBody>
          <a:bodyPr>
            <a:noAutofit/>
          </a:bodyPr>
          <a:lstStyle/>
          <a:p>
            <a:r>
              <a:rPr lang="en-US" sz="2000" dirty="0"/>
              <a:t>Saliency map generation</a:t>
            </a: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8398427" y="599249"/>
            <a:ext cx="2859090" cy="365125"/>
          </a:xfrm>
        </p:spPr>
        <p:txBody>
          <a:bodyPr>
            <a:noAutofit/>
          </a:bodyPr>
          <a:lstStyle/>
          <a:p>
            <a:r>
              <a:rPr lang="en-US" sz="2000" b="1" dirty="0"/>
              <a:t>Bottom-up attention</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4994364" y="1147343"/>
            <a:ext cx="3019513" cy="1457898"/>
          </a:xfrm>
        </p:spPr>
        <p:txBody>
          <a:bodyPr>
            <a:noAutofit/>
          </a:bodyPr>
          <a:lstStyle/>
          <a:p>
            <a:r>
              <a:rPr lang="en-US" sz="1800" b="0" i="0" dirty="0">
                <a:solidFill>
                  <a:srgbClr val="C3C6D6"/>
                </a:solidFill>
                <a:effectLst/>
                <a:latin typeface="Google Sans"/>
              </a:rPr>
              <a:t>A core component is the creation of a "saliency map" which highlights the most visually prominent areas in an image, allowing the system to focus on regions of high interest. </a:t>
            </a:r>
            <a:endParaRPr lang="en-US" sz="1800" dirty="0"/>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8398427" y="1322164"/>
            <a:ext cx="2859090" cy="1475319"/>
          </a:xfrm>
        </p:spPr>
        <p:txBody>
          <a:bodyPr>
            <a:normAutofit fontScale="92500" lnSpcReduction="10000"/>
          </a:bodyPr>
          <a:lstStyle/>
          <a:p>
            <a:r>
              <a:rPr lang="en-US" dirty="0"/>
              <a:t> </a:t>
            </a:r>
            <a:r>
              <a:rPr lang="en-US" sz="1800" dirty="0"/>
              <a:t>Driven by the inherent properties of the visual stimulus itself. Salient features automatically capture attention</a:t>
            </a:r>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a:xfrm>
            <a:off x="8494710" y="3733115"/>
            <a:ext cx="2859090" cy="365125"/>
          </a:xfrm>
        </p:spPr>
        <p:txBody>
          <a:bodyPr>
            <a:normAutofit fontScale="92500"/>
          </a:bodyPr>
          <a:lstStyle/>
          <a:p>
            <a:r>
              <a:rPr lang="en-US" sz="2000" dirty="0"/>
              <a:t>Inhibition</a:t>
            </a:r>
            <a:r>
              <a:rPr lang="en-US" dirty="0"/>
              <a:t> return</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4798340" y="4454873"/>
            <a:ext cx="2859089" cy="1526930"/>
          </a:xfrm>
        </p:spPr>
        <p:txBody>
          <a:bodyPr>
            <a:noAutofit/>
          </a:bodyPr>
          <a:lstStyle/>
          <a:p>
            <a:r>
              <a:rPr lang="en-US" sz="1800" dirty="0"/>
              <a:t> Influenced by prior knowledge, goals, and expectations. This type of attention is goal-directed and can override bottom-up cues.</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8552655" y="4433761"/>
            <a:ext cx="2859090" cy="1533310"/>
          </a:xfrm>
        </p:spPr>
        <p:txBody>
          <a:bodyPr>
            <a:noAutofit/>
          </a:bodyPr>
          <a:lstStyle/>
          <a:p>
            <a:r>
              <a:rPr lang="en-US" sz="1800" dirty="0"/>
              <a:t> A mechanism that prevents attention from repeatedly returning to the same location, encouraging exploration of new areas.</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
        <p:nvSpPr>
          <p:cNvPr id="6" name="Text Placeholder 5">
            <a:extLst>
              <a:ext uri="{FF2B5EF4-FFF2-40B4-BE49-F238E27FC236}">
                <a16:creationId xmlns:a16="http://schemas.microsoft.com/office/drawing/2014/main" id="{3BA9EC8F-092E-8062-5158-C6338090638B}"/>
              </a:ext>
            </a:extLst>
          </p:cNvPr>
          <p:cNvSpPr>
            <a:spLocks noGrp="1"/>
          </p:cNvSpPr>
          <p:nvPr>
            <p:ph type="body" sz="quarter" idx="24"/>
          </p:nvPr>
        </p:nvSpPr>
        <p:spPr>
          <a:xfrm>
            <a:off x="4940223" y="3715201"/>
            <a:ext cx="2859089" cy="365125"/>
          </a:xfrm>
        </p:spPr>
        <p:txBody>
          <a:bodyPr>
            <a:noAutofit/>
          </a:bodyPr>
          <a:lstStyle/>
          <a:p>
            <a:r>
              <a:rPr lang="en-IN" sz="2000" dirty="0"/>
              <a:t>Top-Down Attention</a:t>
            </a:r>
          </a:p>
        </p:txBody>
      </p:sp>
    </p:spTree>
    <p:extLst>
      <p:ext uri="{BB962C8B-B14F-4D97-AF65-F5344CB8AC3E}">
        <p14:creationId xmlns:p14="http://schemas.microsoft.com/office/powerpoint/2010/main" val="41478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452697" y="178128"/>
            <a:ext cx="7286605" cy="634323"/>
          </a:xfrm>
        </p:spPr>
        <p:txBody>
          <a:bodyPr>
            <a:noAutofit/>
          </a:bodyPr>
          <a:lstStyle/>
          <a:p>
            <a:r>
              <a:rPr lang="en-US" sz="3200" dirty="0"/>
              <a:t>applications</a:t>
            </a:r>
          </a:p>
        </p:txBody>
      </p:sp>
      <p:pic>
        <p:nvPicPr>
          <p:cNvPr id="74" name="Picture Placeholder 73" descr="Box outline">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38200" y="495289"/>
            <a:ext cx="603504" cy="603504"/>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668724" y="1984642"/>
            <a:ext cx="2383764" cy="365125"/>
          </a:xfrm>
        </p:spPr>
        <p:txBody>
          <a:bodyPr>
            <a:normAutofit fontScale="55000" lnSpcReduction="20000"/>
          </a:bodyPr>
          <a:lstStyle/>
          <a:p>
            <a:r>
              <a:rPr lang="en-US" dirty="0"/>
              <a:t> </a:t>
            </a:r>
            <a:r>
              <a:rPr lang="en-US" sz="2100" dirty="0"/>
              <a:t>Image and Video Analysis</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620484" y="3965866"/>
            <a:ext cx="2383764" cy="1126085"/>
          </a:xfrm>
        </p:spPr>
        <p:txBody>
          <a:bodyPr/>
          <a:lstStyle/>
          <a:p>
            <a:r>
              <a:rPr lang="en-US" dirty="0"/>
              <a:t>Only product specifically dedicated to task management​</a:t>
            </a:r>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4369110" y="2847098"/>
            <a:ext cx="603504" cy="603504"/>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3419503" y="3639417"/>
            <a:ext cx="2502719" cy="365125"/>
          </a:xfrm>
        </p:spPr>
        <p:txBody>
          <a:bodyPr>
            <a:normAutofit/>
          </a:bodyPr>
          <a:lstStyle/>
          <a:p>
            <a:r>
              <a:rPr lang="en-US" dirty="0"/>
              <a:t>First to market</a:t>
            </a:r>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3478982" y="3969554"/>
            <a:ext cx="2383764" cy="1126085"/>
          </a:xfrm>
        </p:spPr>
        <p:txBody>
          <a:bodyPr>
            <a:normAutofit/>
          </a:bodyPr>
          <a:lstStyle/>
          <a:p>
            <a:r>
              <a:rPr lang="en-ZA" dirty="0"/>
              <a:t>First beautifully designed product that's both stylish and functional</a:t>
            </a:r>
            <a:endParaRPr lang="en-US" dirty="0"/>
          </a:p>
        </p:txBody>
      </p:sp>
      <p:pic>
        <p:nvPicPr>
          <p:cNvPr id="76" name="Picture Placeholder 75" descr="Clipboard Partially Crossed outline">
            <a:extLst>
              <a:ext uri="{FF2B5EF4-FFF2-40B4-BE49-F238E27FC236}">
                <a16:creationId xmlns:a16="http://schemas.microsoft.com/office/drawing/2014/main" id="{0FA7962C-3AAE-40F0-8FDE-2ADF2BAC0318}"/>
              </a:ext>
            </a:extLst>
          </p:cNvPr>
          <p:cNvPicPr>
            <a:picLocks noGrp="1" noChangeAspect="1"/>
          </p:cNvPicPr>
          <p:nvPr>
            <p:ph type="pic" sz="quarter" idx="34"/>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7227608" y="2847098"/>
            <a:ext cx="603504" cy="603504"/>
          </a:xfrm>
        </p:spPr>
      </p:pic>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6337478" y="3639417"/>
            <a:ext cx="2383765" cy="365125"/>
          </a:xfrm>
        </p:spPr>
        <p:txBody>
          <a:bodyPr>
            <a:normAutofit/>
          </a:bodyPr>
          <a:lstStyle/>
          <a:p>
            <a:r>
              <a:rPr lang="en-US" dirty="0"/>
              <a:t>Tested</a:t>
            </a:r>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6337478" y="3953422"/>
            <a:ext cx="2383765" cy="1126085"/>
          </a:xfrm>
        </p:spPr>
        <p:txBody>
          <a:bodyPr>
            <a:normAutofit/>
          </a:bodyPr>
          <a:lstStyle/>
          <a:p>
            <a:r>
              <a:rPr lang="en-US" dirty="0"/>
              <a:t>Conducted testing with start ups in the area</a:t>
            </a:r>
          </a:p>
        </p:txBody>
      </p:sp>
      <p:pic>
        <p:nvPicPr>
          <p:cNvPr id="77" name="Picture Placeholder 76" descr="Questions outline">
            <a:extLst>
              <a:ext uri="{FF2B5EF4-FFF2-40B4-BE49-F238E27FC236}">
                <a16:creationId xmlns:a16="http://schemas.microsoft.com/office/drawing/2014/main" id="{D1E6E4D0-906D-4B29-A5A3-EDBA9E13B7A7}"/>
              </a:ext>
            </a:extLst>
          </p:cNvPr>
          <p:cNvPicPr>
            <a:picLocks noGrp="1" noChangeAspect="1"/>
          </p:cNvPicPr>
          <p:nvPr>
            <p:ph type="pic" sz="quarter" idx="35"/>
          </p:nvPr>
        </p:nvPicPr>
        <p:blipFill rotWithShape="1">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10078575" y="2847098"/>
            <a:ext cx="603504" cy="603504"/>
          </a:xfrm>
        </p:spPr>
      </p:pic>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a:xfrm>
            <a:off x="9188445" y="3639417"/>
            <a:ext cx="2383765" cy="365125"/>
          </a:xfrm>
        </p:spPr>
        <p:txBody>
          <a:bodyPr>
            <a:normAutofit/>
          </a:bodyPr>
          <a:lstStyle/>
          <a:p>
            <a:r>
              <a:rPr lang="en-US" dirty="0"/>
              <a:t>Authentic</a:t>
            </a:r>
          </a:p>
        </p:txBody>
      </p:sp>
      <p:sp>
        <p:nvSpPr>
          <p:cNvPr id="20" name="Text Placeholder 19">
            <a:extLst>
              <a:ext uri="{FF2B5EF4-FFF2-40B4-BE49-F238E27FC236}">
                <a16:creationId xmlns:a16="http://schemas.microsoft.com/office/drawing/2014/main" id="{5F481192-C246-4A6A-8D3F-9EBF56786C13}"/>
              </a:ext>
            </a:extLst>
          </p:cNvPr>
          <p:cNvSpPr>
            <a:spLocks noGrp="1"/>
          </p:cNvSpPr>
          <p:nvPr>
            <p:ph type="body" sz="quarter" idx="19"/>
          </p:nvPr>
        </p:nvSpPr>
        <p:spPr>
          <a:xfrm>
            <a:off x="9188445" y="3953422"/>
            <a:ext cx="2383765" cy="1126085"/>
          </a:xfrm>
        </p:spPr>
        <p:txBody>
          <a:bodyPr/>
          <a:lstStyle/>
          <a:p>
            <a:r>
              <a:rPr lang="en-ZA" dirty="0"/>
              <a:t>Designed with the help and input of software experts</a:t>
            </a:r>
            <a:endParaRPr lang="en-US" dirty="0"/>
          </a:p>
        </p:txBody>
      </p:sp>
      <p:sp>
        <p:nvSpPr>
          <p:cNvPr id="2" name="Date Placeholder 1">
            <a:extLst>
              <a:ext uri="{FF2B5EF4-FFF2-40B4-BE49-F238E27FC236}">
                <a16:creationId xmlns:a16="http://schemas.microsoft.com/office/drawing/2014/main" id="{221E6D9A-B739-49DF-93EF-2B5504DA2324}"/>
              </a:ext>
            </a:extLst>
          </p:cNvPr>
          <p:cNvSpPr>
            <a:spLocks noGrp="1"/>
          </p:cNvSpPr>
          <p:nvPr>
            <p:ph type="dt" sz="half" idx="10"/>
          </p:nvPr>
        </p:nvSpPr>
        <p:spPr>
          <a:xfrm>
            <a:off x="838200" y="6356350"/>
            <a:ext cx="2743200" cy="365125"/>
          </a:xfrm>
        </p:spPr>
        <p:txBody>
          <a:bodyPr/>
          <a:lstStyle/>
          <a:p>
            <a:r>
              <a:rPr lang="en-US" dirty="0"/>
              <a:t>8/06/20XX</a:t>
            </a:r>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Tree>
    <p:extLst>
      <p:ext uri="{BB962C8B-B14F-4D97-AF65-F5344CB8AC3E}">
        <p14:creationId xmlns:p14="http://schemas.microsoft.com/office/powerpoint/2010/main" val="2378828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woman with VR goggles on her face&#1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22570" y="729926"/>
            <a:ext cx="6456836" cy="5388772"/>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p:txBody>
          <a:bodyPr/>
          <a:lstStyle/>
          <a:p>
            <a:r>
              <a:rPr lang="en-US" dirty="0"/>
              <a:t>Product benefits</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7079405" y="3201410"/>
            <a:ext cx="4614604" cy="1291638"/>
          </a:xfrm>
        </p:spPr>
        <p:txBody>
          <a:bodyPr/>
          <a:lstStyle/>
          <a:p>
            <a:r>
              <a:rPr lang="en-ZA" dirty="0"/>
              <a:t>Simple and efficient to use</a:t>
            </a:r>
            <a:r>
              <a:rPr lang="en-US" dirty="0"/>
              <a:t>​</a:t>
            </a:r>
          </a:p>
          <a:p>
            <a:r>
              <a:rPr lang="en-ZA" dirty="0"/>
              <a:t>Quick customer service assistance</a:t>
            </a:r>
            <a:r>
              <a:rPr lang="en-US" dirty="0"/>
              <a:t>​</a:t>
            </a:r>
          </a:p>
          <a:p>
            <a:r>
              <a:rPr lang="en-ZA" dirty="0"/>
              <a:t>Free 90-day trial for new customers​</a:t>
            </a:r>
            <a:r>
              <a:rPr lang="en-US" dirty="0"/>
              <a:t>​</a:t>
            </a:r>
          </a:p>
        </p:txBody>
      </p:sp>
      <p:sp>
        <p:nvSpPr>
          <p:cNvPr id="2" name="Date Placeholder 1">
            <a:extLst>
              <a:ext uri="{FF2B5EF4-FFF2-40B4-BE49-F238E27FC236}">
                <a16:creationId xmlns:a16="http://schemas.microsoft.com/office/drawing/2014/main" id="{B5ABC6DE-6467-4345-ACB9-6CF75ECAE45C}"/>
              </a:ext>
            </a:extLst>
          </p:cNvPr>
          <p:cNvSpPr>
            <a:spLocks noGrp="1"/>
          </p:cNvSpPr>
          <p:nvPr>
            <p:ph type="dt" sz="half" idx="10"/>
          </p:nvPr>
        </p:nvSpPr>
        <p:spPr>
          <a:xfrm>
            <a:off x="838200" y="6356350"/>
            <a:ext cx="2743200" cy="365125"/>
          </a:xfrm>
        </p:spPr>
        <p:txBody>
          <a:bodyPr/>
          <a:lstStyle/>
          <a:p>
            <a:r>
              <a:rPr lang="en-US" dirty="0"/>
              <a:t>8/06/20XX</a:t>
            </a:r>
          </a:p>
        </p:txBody>
      </p:sp>
      <p:sp>
        <p:nvSpPr>
          <p:cNvPr id="3" name="Footer Placeholder 2">
            <a:extLst>
              <a:ext uri="{FF2B5EF4-FFF2-40B4-BE49-F238E27FC236}">
                <a16:creationId xmlns:a16="http://schemas.microsoft.com/office/drawing/2014/main" id="{EF0CA845-7827-4721-AEC5-78977CC38A4D}"/>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Tree>
    <p:extLst>
      <p:ext uri="{BB962C8B-B14F-4D97-AF65-F5344CB8AC3E}">
        <p14:creationId xmlns:p14="http://schemas.microsoft.com/office/powerpoint/2010/main" val="3474899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Robot hand and human hand almost touch with their pointer fingers">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p:spPr>
      </p:pic>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p:txBody>
          <a:bodyPr/>
          <a:lstStyle/>
          <a:p>
            <a:r>
              <a:rPr lang="en-US" dirty="0"/>
              <a:t>Company overview</a:t>
            </a:r>
          </a:p>
        </p:txBody>
      </p:sp>
    </p:spTree>
    <p:extLst>
      <p:ext uri="{BB962C8B-B14F-4D97-AF65-F5344CB8AC3E}">
        <p14:creationId xmlns:p14="http://schemas.microsoft.com/office/powerpoint/2010/main" val="2093948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woman looking at a screen with tiny writing and graphs floating">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5011738" y="0"/>
            <a:ext cx="7196930"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1" y="1036629"/>
            <a:ext cx="6007099" cy="4784742"/>
          </a:xfrm>
        </p:spPr>
        <p:txBody>
          <a:bodyPr/>
          <a:lstStyle/>
          <a:p>
            <a:r>
              <a:rPr lang="en-US" noProof="0" dirty="0"/>
              <a:t>Business Model</a:t>
            </a:r>
            <a:endParaRPr lang="en-US" dirty="0"/>
          </a:p>
        </p:txBody>
      </p:sp>
      <p:sp>
        <p:nvSpPr>
          <p:cNvPr id="13" name="Text Placeholder 12">
            <a:extLst>
              <a:ext uri="{FF2B5EF4-FFF2-40B4-BE49-F238E27FC236}">
                <a16:creationId xmlns:a16="http://schemas.microsoft.com/office/drawing/2014/main" id="{D1E74F73-E009-4956-9E74-742C1038F57A}"/>
              </a:ext>
            </a:extLst>
          </p:cNvPr>
          <p:cNvSpPr>
            <a:spLocks noGrp="1"/>
          </p:cNvSpPr>
          <p:nvPr>
            <p:ph type="body" sz="quarter" idx="22"/>
          </p:nvPr>
        </p:nvSpPr>
        <p:spPr>
          <a:xfrm>
            <a:off x="729016" y="2368506"/>
            <a:ext cx="4771030" cy="365125"/>
          </a:xfrm>
        </p:spPr>
        <p:txBody>
          <a:bodyPr/>
          <a:lstStyle/>
          <a:p>
            <a:r>
              <a:rPr lang="en-ZA" dirty="0"/>
              <a:t>Research​</a:t>
            </a:r>
            <a:endParaRPr lang="en-US" dirty="0"/>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729017" y="2605040"/>
            <a:ext cx="4771030" cy="801073"/>
          </a:xfrm>
        </p:spPr>
        <p:txBody>
          <a:bodyPr/>
          <a:lstStyle/>
          <a:p>
            <a:r>
              <a:rPr lang="en-US" dirty="0"/>
              <a:t>We based our research on market trends and software sales ​</a:t>
            </a:r>
          </a:p>
        </p:txBody>
      </p:sp>
      <p:sp>
        <p:nvSpPr>
          <p:cNvPr id="15" name="Text Placeholder 14">
            <a:extLst>
              <a:ext uri="{FF2B5EF4-FFF2-40B4-BE49-F238E27FC236}">
                <a16:creationId xmlns:a16="http://schemas.microsoft.com/office/drawing/2014/main" id="{28BBCDDB-C7C0-4CA5-AA45-222EBE63B6C3}"/>
              </a:ext>
            </a:extLst>
          </p:cNvPr>
          <p:cNvSpPr>
            <a:spLocks noGrp="1"/>
          </p:cNvSpPr>
          <p:nvPr>
            <p:ph type="body" sz="quarter" idx="24"/>
          </p:nvPr>
        </p:nvSpPr>
        <p:spPr>
          <a:xfrm>
            <a:off x="729016" y="3544629"/>
            <a:ext cx="4771030" cy="365125"/>
          </a:xfrm>
        </p:spPr>
        <p:txBody>
          <a:bodyPr/>
          <a:lstStyle/>
          <a:p>
            <a:r>
              <a:rPr lang="en-ZA" dirty="0"/>
              <a:t>Abstract​</a:t>
            </a:r>
            <a:endParaRPr lang="en-US" dirty="0"/>
          </a:p>
        </p:txBody>
      </p:sp>
      <p:sp>
        <p:nvSpPr>
          <p:cNvPr id="31" name="Text Placeholder 30">
            <a:extLst>
              <a:ext uri="{FF2B5EF4-FFF2-40B4-BE49-F238E27FC236}">
                <a16:creationId xmlns:a16="http://schemas.microsoft.com/office/drawing/2014/main" id="{AC22CBC4-517B-4095-8962-C489045E3C67}"/>
              </a:ext>
            </a:extLst>
          </p:cNvPr>
          <p:cNvSpPr>
            <a:spLocks noGrp="1"/>
          </p:cNvSpPr>
          <p:nvPr>
            <p:ph type="body" sz="quarter" idx="23"/>
          </p:nvPr>
        </p:nvSpPr>
        <p:spPr>
          <a:xfrm>
            <a:off x="729017" y="3781163"/>
            <a:ext cx="4771030" cy="801073"/>
          </a:xfrm>
        </p:spPr>
        <p:txBody>
          <a:bodyPr/>
          <a:lstStyle/>
          <a:p>
            <a:r>
              <a:rPr lang="en-US" dirty="0"/>
              <a:t>We believe people need new management tools to help businesses achieve their OKRs​</a:t>
            </a:r>
          </a:p>
        </p:txBody>
      </p:sp>
      <p:sp>
        <p:nvSpPr>
          <p:cNvPr id="17" name="Text Placeholder 16">
            <a:extLst>
              <a:ext uri="{FF2B5EF4-FFF2-40B4-BE49-F238E27FC236}">
                <a16:creationId xmlns:a16="http://schemas.microsoft.com/office/drawing/2014/main" id="{6D1B74B2-695A-4FED-8B66-D854AA9FF005}"/>
              </a:ext>
            </a:extLst>
          </p:cNvPr>
          <p:cNvSpPr>
            <a:spLocks noGrp="1"/>
          </p:cNvSpPr>
          <p:nvPr>
            <p:ph type="body" sz="quarter" idx="26"/>
          </p:nvPr>
        </p:nvSpPr>
        <p:spPr>
          <a:xfrm>
            <a:off x="729016" y="4739239"/>
            <a:ext cx="4771030" cy="365125"/>
          </a:xfrm>
        </p:spPr>
        <p:txBody>
          <a:bodyPr/>
          <a:lstStyle/>
          <a:p>
            <a:r>
              <a:rPr lang="en-ZA" dirty="0"/>
              <a:t>Design​</a:t>
            </a:r>
            <a:endParaRPr lang="en-US" dirty="0"/>
          </a:p>
        </p:txBody>
      </p:sp>
      <p:sp>
        <p:nvSpPr>
          <p:cNvPr id="32" name="Text Placeholder 31">
            <a:extLst>
              <a:ext uri="{FF2B5EF4-FFF2-40B4-BE49-F238E27FC236}">
                <a16:creationId xmlns:a16="http://schemas.microsoft.com/office/drawing/2014/main" id="{949FAB0A-4907-445D-8D12-8F4584E25E5F}"/>
              </a:ext>
            </a:extLst>
          </p:cNvPr>
          <p:cNvSpPr>
            <a:spLocks noGrp="1"/>
          </p:cNvSpPr>
          <p:nvPr>
            <p:ph type="body" sz="quarter" idx="25"/>
          </p:nvPr>
        </p:nvSpPr>
        <p:spPr>
          <a:xfrm>
            <a:off x="729017" y="4975773"/>
            <a:ext cx="4771030" cy="546815"/>
          </a:xfrm>
        </p:spPr>
        <p:txBody>
          <a:bodyPr/>
          <a:lstStyle/>
          <a:p>
            <a:r>
              <a:rPr lang="en-US" dirty="0"/>
              <a:t>Minimalist design and easy to use ​</a:t>
            </a:r>
          </a:p>
        </p:txBody>
      </p:sp>
      <p:sp>
        <p:nvSpPr>
          <p:cNvPr id="4" name="Date Placeholder 3">
            <a:extLst>
              <a:ext uri="{FF2B5EF4-FFF2-40B4-BE49-F238E27FC236}">
                <a16:creationId xmlns:a16="http://schemas.microsoft.com/office/drawing/2014/main" id="{5F545101-439C-477B-AE6C-F073A8313C33}"/>
              </a:ext>
            </a:extLst>
          </p:cNvPr>
          <p:cNvSpPr>
            <a:spLocks noGrp="1"/>
          </p:cNvSpPr>
          <p:nvPr>
            <p:ph type="dt" sz="half" idx="10"/>
          </p:nvPr>
        </p:nvSpPr>
        <p:spPr>
          <a:xfrm>
            <a:off x="838200" y="6356350"/>
            <a:ext cx="2743200" cy="365125"/>
          </a:xfrm>
        </p:spPr>
        <p:txBody>
          <a:bodyPr/>
          <a:lstStyle/>
          <a:p>
            <a:r>
              <a:rPr lang="en-US" dirty="0"/>
              <a:t>8/06/20XX</a:t>
            </a:r>
          </a:p>
        </p:txBody>
      </p:sp>
      <p:sp>
        <p:nvSpPr>
          <p:cNvPr id="5" name="Footer Placeholder 4">
            <a:extLst>
              <a:ext uri="{FF2B5EF4-FFF2-40B4-BE49-F238E27FC236}">
                <a16:creationId xmlns:a16="http://schemas.microsoft.com/office/drawing/2014/main" id="{01F11018-5D1E-4F5A-A676-EDD8442B3CB4}"/>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spTree>
    <p:extLst>
      <p:ext uri="{BB962C8B-B14F-4D97-AF65-F5344CB8AC3E}">
        <p14:creationId xmlns:p14="http://schemas.microsoft.com/office/powerpoint/2010/main" val="3678690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p:txBody>
          <a:bodyPr/>
          <a:lstStyle/>
          <a:p>
            <a:r>
              <a:rPr kumimoji="0" lang="en-US" sz="2800" b="0" i="0" u="none" strike="noStrike" kern="1200" cap="all" spc="400" normalizeH="0" baseline="0" noProof="0" dirty="0">
                <a:ln w="19050">
                  <a:solidFill>
                    <a:schemeClr val="accent5"/>
                  </a:solidFill>
                </a:ln>
                <a:noFill/>
                <a:effectLst/>
                <a:uLnTx/>
                <a:uFillTx/>
                <a:latin typeface="+mj-lt"/>
                <a:ea typeface="+mn-ea"/>
                <a:cs typeface="+mn-cs"/>
              </a:rPr>
              <a:t>Market overview</a:t>
            </a:r>
            <a:endParaRPr lang="en-US" dirty="0"/>
          </a:p>
        </p:txBody>
      </p:sp>
      <p:sp>
        <p:nvSpPr>
          <p:cNvPr id="4" name="Text Placeholder 3">
            <a:extLst>
              <a:ext uri="{FF2B5EF4-FFF2-40B4-BE49-F238E27FC236}">
                <a16:creationId xmlns:a16="http://schemas.microsoft.com/office/drawing/2014/main" id="{2BE9939B-FA21-4FA1-A5DB-10BED2CBB0F7}"/>
              </a:ext>
            </a:extLst>
          </p:cNvPr>
          <p:cNvSpPr>
            <a:spLocks noGrp="1"/>
          </p:cNvSpPr>
          <p:nvPr>
            <p:ph type="body" sz="quarter" idx="14"/>
          </p:nvPr>
        </p:nvSpPr>
        <p:spPr>
          <a:xfrm>
            <a:off x="1201068" y="2806964"/>
            <a:ext cx="2693128" cy="991689"/>
          </a:xfrm>
        </p:spPr>
        <p:txBody>
          <a:bodyPr/>
          <a:lstStyle/>
          <a:p>
            <a:r>
              <a:rPr lang="en-US" dirty="0"/>
              <a:t>$3B</a:t>
            </a:r>
          </a:p>
        </p:txBody>
      </p:sp>
      <p:sp>
        <p:nvSpPr>
          <p:cNvPr id="5" name="Text Placeholder 4">
            <a:extLst>
              <a:ext uri="{FF2B5EF4-FFF2-40B4-BE49-F238E27FC236}">
                <a16:creationId xmlns:a16="http://schemas.microsoft.com/office/drawing/2014/main" id="{1622F212-1398-4A65-88AF-8CF7AA202C16}"/>
              </a:ext>
            </a:extLst>
          </p:cNvPr>
          <p:cNvSpPr>
            <a:spLocks noGrp="1"/>
          </p:cNvSpPr>
          <p:nvPr>
            <p:ph type="body" sz="quarter" idx="20"/>
          </p:nvPr>
        </p:nvSpPr>
        <p:spPr>
          <a:xfrm>
            <a:off x="816075" y="4076963"/>
            <a:ext cx="3035881" cy="1485635"/>
          </a:xfrm>
        </p:spPr>
        <p:txBody>
          <a:bodyPr/>
          <a:lstStyle/>
          <a:p>
            <a:r>
              <a:rPr lang="en-ZA" dirty="0"/>
              <a:t>Opportunity to build</a:t>
            </a:r>
            <a:r>
              <a:rPr lang="en-US" dirty="0"/>
              <a:t>​</a:t>
            </a:r>
          </a:p>
          <a:p>
            <a:r>
              <a:rPr lang="en-ZA" dirty="0"/>
              <a:t>Fully inclusive market</a:t>
            </a:r>
            <a:r>
              <a:rPr lang="en-US" dirty="0"/>
              <a:t>​</a:t>
            </a:r>
          </a:p>
          <a:p>
            <a:r>
              <a:rPr lang="en-ZA" dirty="0"/>
              <a:t>Total addressable market</a:t>
            </a:r>
            <a:r>
              <a:rPr lang="en-US" dirty="0"/>
              <a:t>​</a:t>
            </a:r>
          </a:p>
        </p:txBody>
      </p:sp>
      <p:sp>
        <p:nvSpPr>
          <p:cNvPr id="8" name="Text Placeholder 7">
            <a:extLst>
              <a:ext uri="{FF2B5EF4-FFF2-40B4-BE49-F238E27FC236}">
                <a16:creationId xmlns:a16="http://schemas.microsoft.com/office/drawing/2014/main" id="{1D0370D4-F190-42D8-9B6E-CD2F019E9759}"/>
              </a:ext>
            </a:extLst>
          </p:cNvPr>
          <p:cNvSpPr>
            <a:spLocks noGrp="1"/>
          </p:cNvSpPr>
          <p:nvPr>
            <p:ph type="body" sz="quarter" idx="24"/>
          </p:nvPr>
        </p:nvSpPr>
        <p:spPr>
          <a:xfrm>
            <a:off x="5073324" y="2806964"/>
            <a:ext cx="2693128" cy="991689"/>
          </a:xfrm>
        </p:spPr>
        <p:txBody>
          <a:bodyPr/>
          <a:lstStyle/>
          <a:p>
            <a:r>
              <a:rPr lang="en-US" dirty="0"/>
              <a:t>$2B</a:t>
            </a:r>
          </a:p>
        </p:txBody>
      </p:sp>
      <p:sp>
        <p:nvSpPr>
          <p:cNvPr id="6" name="Text Placeholder 5">
            <a:extLst>
              <a:ext uri="{FF2B5EF4-FFF2-40B4-BE49-F238E27FC236}">
                <a16:creationId xmlns:a16="http://schemas.microsoft.com/office/drawing/2014/main" id="{DB6DFCE7-1E3B-4E8A-8EE5-65C858B45D3D}"/>
              </a:ext>
            </a:extLst>
          </p:cNvPr>
          <p:cNvSpPr>
            <a:spLocks noGrp="1"/>
          </p:cNvSpPr>
          <p:nvPr>
            <p:ph type="body" sz="quarter" idx="21"/>
          </p:nvPr>
        </p:nvSpPr>
        <p:spPr>
          <a:xfrm>
            <a:off x="4689632" y="4076963"/>
            <a:ext cx="3035880" cy="1485635"/>
          </a:xfrm>
        </p:spPr>
        <p:txBody>
          <a:bodyPr>
            <a:normAutofit/>
          </a:bodyPr>
          <a:lstStyle/>
          <a:p>
            <a:r>
              <a:rPr lang="en-US" dirty="0"/>
              <a:t>Freedom to invent​</a:t>
            </a:r>
          </a:p>
          <a:p>
            <a:r>
              <a:rPr lang="en-ZA" dirty="0"/>
              <a:t>Selectively inclusive market</a:t>
            </a:r>
            <a:r>
              <a:rPr lang="en-US" dirty="0"/>
              <a:t>​</a:t>
            </a:r>
          </a:p>
          <a:p>
            <a:r>
              <a:rPr lang="en-ZA" dirty="0"/>
              <a:t>Serviceable available market</a:t>
            </a:r>
            <a:r>
              <a:rPr lang="en-US" dirty="0"/>
              <a:t>​</a:t>
            </a:r>
          </a:p>
          <a:p>
            <a:r>
              <a:rPr lang="en-ZA" dirty="0"/>
              <a:t>​</a:t>
            </a:r>
          </a:p>
        </p:txBody>
      </p:sp>
      <p:sp>
        <p:nvSpPr>
          <p:cNvPr id="9" name="Text Placeholder 8">
            <a:extLst>
              <a:ext uri="{FF2B5EF4-FFF2-40B4-BE49-F238E27FC236}">
                <a16:creationId xmlns:a16="http://schemas.microsoft.com/office/drawing/2014/main" id="{54617D84-E4AF-4684-828C-7122D1E9D012}"/>
              </a:ext>
            </a:extLst>
          </p:cNvPr>
          <p:cNvSpPr>
            <a:spLocks noGrp="1"/>
          </p:cNvSpPr>
          <p:nvPr>
            <p:ph type="body" sz="quarter" idx="25"/>
          </p:nvPr>
        </p:nvSpPr>
        <p:spPr>
          <a:xfrm>
            <a:off x="8940173" y="2806964"/>
            <a:ext cx="2693128" cy="991689"/>
          </a:xfrm>
        </p:spPr>
        <p:txBody>
          <a:bodyPr/>
          <a:lstStyle/>
          <a:p>
            <a:r>
              <a:rPr lang="en-US" dirty="0"/>
              <a:t>$1B</a:t>
            </a:r>
          </a:p>
        </p:txBody>
      </p:sp>
      <p:sp>
        <p:nvSpPr>
          <p:cNvPr id="7" name="Text Placeholder 6">
            <a:extLst>
              <a:ext uri="{FF2B5EF4-FFF2-40B4-BE49-F238E27FC236}">
                <a16:creationId xmlns:a16="http://schemas.microsoft.com/office/drawing/2014/main" id="{96A87E01-FC7F-44D2-A33A-093F69E616A1}"/>
              </a:ext>
            </a:extLst>
          </p:cNvPr>
          <p:cNvSpPr>
            <a:spLocks noGrp="1"/>
          </p:cNvSpPr>
          <p:nvPr>
            <p:ph type="body" sz="quarter" idx="23"/>
          </p:nvPr>
        </p:nvSpPr>
        <p:spPr>
          <a:xfrm>
            <a:off x="8563187" y="4076963"/>
            <a:ext cx="3023761" cy="1485635"/>
          </a:xfrm>
        </p:spPr>
        <p:txBody>
          <a:bodyPr>
            <a:normAutofit/>
          </a:bodyPr>
          <a:lstStyle/>
          <a:p>
            <a:r>
              <a:rPr lang="en-ZA" dirty="0"/>
              <a:t>Few competitors​</a:t>
            </a:r>
          </a:p>
          <a:p>
            <a:r>
              <a:rPr lang="en-ZA" dirty="0"/>
              <a:t>Specifically targeted market</a:t>
            </a:r>
            <a:r>
              <a:rPr lang="en-US" dirty="0"/>
              <a:t>​</a:t>
            </a:r>
          </a:p>
          <a:p>
            <a:r>
              <a:rPr lang="en-ZA" dirty="0"/>
              <a:t>Serviceable obtainable market​</a:t>
            </a:r>
          </a:p>
          <a:p>
            <a:r>
              <a:rPr lang="en-US" dirty="0"/>
              <a:t>​</a:t>
            </a:r>
          </a:p>
        </p:txBody>
      </p:sp>
      <p:sp>
        <p:nvSpPr>
          <p:cNvPr id="11" name="Date Placeholder 10">
            <a:extLst>
              <a:ext uri="{FF2B5EF4-FFF2-40B4-BE49-F238E27FC236}">
                <a16:creationId xmlns:a16="http://schemas.microsoft.com/office/drawing/2014/main" id="{7032CAE6-162A-406E-ADF7-B962187DD4EB}"/>
              </a:ext>
            </a:extLst>
          </p:cNvPr>
          <p:cNvSpPr>
            <a:spLocks noGrp="1"/>
          </p:cNvSpPr>
          <p:nvPr>
            <p:ph type="dt" sz="half" idx="10"/>
          </p:nvPr>
        </p:nvSpPr>
        <p:spPr>
          <a:xfrm>
            <a:off x="838200" y="6356350"/>
            <a:ext cx="2743200" cy="365125"/>
          </a:xfrm>
        </p:spPr>
        <p:txBody>
          <a:bodyPr/>
          <a:lstStyle/>
          <a:p>
            <a:r>
              <a:rPr lang="en-US" dirty="0"/>
              <a:t>8/06/20XX</a:t>
            </a:r>
          </a:p>
        </p:txBody>
      </p:sp>
      <p:sp>
        <p:nvSpPr>
          <p:cNvPr id="12" name="Footer Placeholder 11">
            <a:extLst>
              <a:ext uri="{FF2B5EF4-FFF2-40B4-BE49-F238E27FC236}">
                <a16:creationId xmlns:a16="http://schemas.microsoft.com/office/drawing/2014/main" id="{BCE635D0-1405-4769-AE67-756AE3CA6E85}"/>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3" name="Slide Number Placehold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spTree>
    <p:extLst>
      <p:ext uri="{BB962C8B-B14F-4D97-AF65-F5344CB8AC3E}">
        <p14:creationId xmlns:p14="http://schemas.microsoft.com/office/powerpoint/2010/main" val="3094425145"/>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2.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73</TotalTime>
  <Words>1109</Words>
  <Application>Microsoft Office PowerPoint</Application>
  <PresentationFormat>Widescreen</PresentationFormat>
  <Paragraphs>326</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Avenir Next LT Pro</vt:lpstr>
      <vt:lpstr>Bierstadt</vt:lpstr>
      <vt:lpstr>Calibri</vt:lpstr>
      <vt:lpstr>Courier New</vt:lpstr>
      <vt:lpstr>Google Sans</vt:lpstr>
      <vt:lpstr>Posterama</vt:lpstr>
      <vt:lpstr>Posterama Bold</vt:lpstr>
      <vt:lpstr>Wingdings</vt:lpstr>
      <vt:lpstr>Office Theme</vt:lpstr>
      <vt:lpstr>Computational visual attention system</vt:lpstr>
      <vt:lpstr>PowerPoint Presentation</vt:lpstr>
      <vt:lpstr>Introduction</vt:lpstr>
      <vt:lpstr>Key concepts</vt:lpstr>
      <vt:lpstr>applications</vt:lpstr>
      <vt:lpstr>Product benefits</vt:lpstr>
      <vt:lpstr>Company overview</vt:lpstr>
      <vt:lpstr>Business Model</vt:lpstr>
      <vt:lpstr>Market overview</vt:lpstr>
      <vt:lpstr>Market Comparison</vt:lpstr>
      <vt:lpstr>Our competition</vt:lpstr>
      <vt:lpstr>competition</vt:lpstr>
      <vt:lpstr>Growth strategy</vt:lpstr>
      <vt:lpstr>Traction</vt:lpstr>
      <vt:lpstr>Two-year action plan</vt:lpstr>
      <vt:lpstr>Financials</vt:lpstr>
      <vt:lpstr>Meet the team</vt:lpstr>
      <vt:lpstr>The Full team</vt:lpstr>
      <vt:lpstr>Funding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Chaitali Jadhav</dc:creator>
  <cp:lastModifiedBy>Chaitali Jadhav</cp:lastModifiedBy>
  <cp:revision>1</cp:revision>
  <dcterms:created xsi:type="dcterms:W3CDTF">2025-02-01T19:45:00Z</dcterms:created>
  <dcterms:modified xsi:type="dcterms:W3CDTF">2025-02-03T16:58:07Z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